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diagrams/data1.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charts/style1.xml" ContentType="application/vnd.ms-office.chartstyle+xml"/>
  <Override PartName="/ppt/charts/colors1.xml" ContentType="application/vnd.ms-office.chartcolorstyle+xml"/>
  <Override PartName="/ppt/notesMasters/notesMaster1.xml" ContentType="application/vnd.openxmlformats-officedocument.presentationml.notesMaster+xml"/>
  <Override PartName="/ppt/charts/chart1.xml" ContentType="application/vnd.openxmlformats-officedocument.drawingml.char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commentAuthors.xml" ContentType="application/vnd.openxmlformats-officedocument.presentationml.commentAuthors+xml"/>
  <Override PartName="/ppt/diagrams/colors1.xml" ContentType="application/vnd.openxmlformats-officedocument.drawingml.diagramColors+xml"/>
  <Override PartName="/ppt/diagrams/quickStyle1.xml" ContentType="application/vnd.openxmlformats-officedocument.drawingml.diagramStyle+xml"/>
  <Override PartName="/ppt/charts/colors2.xml" ContentType="application/vnd.ms-office.chartcolorstyle+xml"/>
  <Override PartName="/ppt/diagrams/drawing1.xml" ContentType="application/vnd.ms-office.drawingml.diagramDrawing+xml"/>
  <Override PartName="/ppt/charts/style2.xml" ContentType="application/vnd.ms-office.chartstyle+xml"/>
  <Override PartName="/ppt/charts/chart2.xml" ContentType="application/vnd.openxmlformats-officedocument.drawingml.char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7" r:id="rId2"/>
    <p:sldId id="258" r:id="rId3"/>
    <p:sldId id="259" r:id="rId4"/>
    <p:sldId id="358" r:id="rId5"/>
    <p:sldId id="362" r:id="rId6"/>
    <p:sldId id="360" r:id="rId7"/>
    <p:sldId id="262" r:id="rId8"/>
    <p:sldId id="361" r:id="rId9"/>
    <p:sldId id="264" r:id="rId10"/>
    <p:sldId id="266" r:id="rId11"/>
    <p:sldId id="353" r:id="rId12"/>
    <p:sldId id="313" r:id="rId13"/>
    <p:sldId id="299" r:id="rId14"/>
    <p:sldId id="304" r:id="rId15"/>
    <p:sldId id="301" r:id="rId16"/>
    <p:sldId id="367" r:id="rId17"/>
    <p:sldId id="340" r:id="rId18"/>
    <p:sldId id="366" r:id="rId19"/>
  </p:sldIdLst>
  <p:sldSz cx="12192000" cy="6858000"/>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ffi Folly" initials="KF" lastIdx="14" clrIdx="0">
    <p:extLst>
      <p:ext uri="{19B8F6BF-5375-455C-9EA6-DF929625EA0E}">
        <p15:presenceInfo xmlns:p15="http://schemas.microsoft.com/office/powerpoint/2012/main" userId="Koffi Foll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D6"/>
    <a:srgbClr val="00AEC7"/>
    <a:srgbClr val="00AEC8"/>
    <a:srgbClr val="00A9C0"/>
    <a:srgbClr val="00B0C8"/>
    <a:srgbClr val="00A6C0"/>
    <a:srgbClr val="009FB4"/>
    <a:srgbClr val="E6B9B8"/>
    <a:srgbClr val="8064A2"/>
    <a:srgbClr val="B33B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5" autoAdjust="0"/>
    <p:restoredTop sz="94660"/>
  </p:normalViewPr>
  <p:slideViewPr>
    <p:cSldViewPr snapToGrid="0">
      <p:cViewPr varScale="1">
        <p:scale>
          <a:sx n="67" d="100"/>
          <a:sy n="67" d="100"/>
        </p:scale>
        <p:origin x="546" y="60"/>
      </p:cViewPr>
      <p:guideLst/>
    </p:cSldViewPr>
  </p:slideViewPr>
  <p:notesTextViewPr>
    <p:cViewPr>
      <p:scale>
        <a:sx n="1" d="1"/>
        <a:sy n="1" d="1"/>
      </p:scale>
      <p:origin x="0" y="0"/>
    </p:cViewPr>
  </p:notesTextViewPr>
  <p:sorterViewPr>
    <p:cViewPr>
      <p:scale>
        <a:sx n="33" d="100"/>
        <a:sy n="33" d="100"/>
      </p:scale>
      <p:origin x="0" y="-4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fr-CA" sz="4000" b="1" dirty="0" smtClean="0">
                <a:solidFill>
                  <a:schemeClr val="tx1"/>
                </a:solidFill>
              </a:rPr>
              <a:t>Adoption régulière</a:t>
            </a:r>
            <a:endParaRPr lang="fr-CA" sz="4000" b="1" dirty="0">
              <a:solidFill>
                <a:schemeClr val="tx1"/>
              </a:solidFill>
            </a:endParaRPr>
          </a:p>
        </c:rich>
      </c:tx>
      <c:layout>
        <c:manualLayout>
          <c:xMode val="edge"/>
          <c:yMode val="edge"/>
          <c:x val="0.39238116543509366"/>
          <c:y val="0"/>
        </c:manualLayout>
      </c:layout>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11764602836481867"/>
          <c:y val="0.12645143768832096"/>
          <c:w val="0.8662141460539049"/>
          <c:h val="0.76089442866280943"/>
        </c:manualLayout>
      </c:layout>
      <c:barChart>
        <c:barDir val="col"/>
        <c:grouping val="clustered"/>
        <c:varyColors val="0"/>
        <c:ser>
          <c:idx val="0"/>
          <c:order val="0"/>
          <c:tx>
            <c:strRef>
              <c:f>Feuil1!$B$1</c:f>
              <c:strCache>
                <c:ptCount val="1"/>
                <c:pt idx="0">
                  <c:v>2017</c:v>
                </c:pt>
              </c:strCache>
            </c:strRef>
          </c:tx>
          <c:spPr>
            <a:solidFill>
              <a:schemeClr val="accent1"/>
            </a:solidFill>
            <a:ln>
              <a:noFill/>
            </a:ln>
            <a:effectLst/>
          </c:spPr>
          <c:invertIfNegative val="0"/>
          <c:cat>
            <c:numRef>
              <c:f>Feuil1!$A$2</c:f>
              <c:numCache>
                <c:formatCode>General</c:formatCode>
                <c:ptCount val="1"/>
              </c:numCache>
            </c:numRef>
          </c:cat>
          <c:val>
            <c:numRef>
              <c:f>Feuil1!$B$2</c:f>
              <c:numCache>
                <c:formatCode>General</c:formatCode>
                <c:ptCount val="1"/>
                <c:pt idx="0">
                  <c:v>2</c:v>
                </c:pt>
              </c:numCache>
            </c:numRef>
          </c:val>
          <c:extLst>
            <c:ext xmlns:c16="http://schemas.microsoft.com/office/drawing/2014/chart" uri="{C3380CC4-5D6E-409C-BE32-E72D297353CC}">
              <c16:uniqueId val="{00000000-7A06-412F-BB84-2F37A86189B0}"/>
            </c:ext>
          </c:extLst>
        </c:ser>
        <c:ser>
          <c:idx val="1"/>
          <c:order val="1"/>
          <c:tx>
            <c:strRef>
              <c:f>Feuil1!$C$1</c:f>
              <c:strCache>
                <c:ptCount val="1"/>
                <c:pt idx="0">
                  <c:v>2018</c:v>
                </c:pt>
              </c:strCache>
            </c:strRef>
          </c:tx>
          <c:spPr>
            <a:solidFill>
              <a:srgbClr val="8368A4"/>
            </a:solidFill>
            <a:ln>
              <a:noFill/>
            </a:ln>
            <a:effectLst/>
          </c:spPr>
          <c:invertIfNegative val="0"/>
          <c:cat>
            <c:numRef>
              <c:f>Feuil1!$A$2</c:f>
              <c:numCache>
                <c:formatCode>General</c:formatCode>
                <c:ptCount val="1"/>
              </c:numCache>
            </c:numRef>
          </c:cat>
          <c:val>
            <c:numRef>
              <c:f>Feuil1!$C$2</c:f>
              <c:numCache>
                <c:formatCode>General</c:formatCode>
                <c:ptCount val="1"/>
                <c:pt idx="0">
                  <c:v>7</c:v>
                </c:pt>
              </c:numCache>
            </c:numRef>
          </c:val>
          <c:extLst>
            <c:ext xmlns:c16="http://schemas.microsoft.com/office/drawing/2014/chart" uri="{C3380CC4-5D6E-409C-BE32-E72D297353CC}">
              <c16:uniqueId val="{00000001-7A06-412F-BB84-2F37A86189B0}"/>
            </c:ext>
          </c:extLst>
        </c:ser>
        <c:ser>
          <c:idx val="2"/>
          <c:order val="2"/>
          <c:tx>
            <c:strRef>
              <c:f>Feuil1!$D$1</c:f>
              <c:strCache>
                <c:ptCount val="1"/>
                <c:pt idx="0">
                  <c:v>2019</c:v>
                </c:pt>
              </c:strCache>
            </c:strRef>
          </c:tx>
          <c:spPr>
            <a:solidFill>
              <a:schemeClr val="accent3">
                <a:lumMod val="60000"/>
                <a:lumOff val="40000"/>
              </a:schemeClr>
            </a:solidFill>
            <a:ln>
              <a:noFill/>
            </a:ln>
            <a:effectLst/>
          </c:spPr>
          <c:invertIfNegative val="0"/>
          <c:cat>
            <c:numRef>
              <c:f>Feuil1!$A$2</c:f>
              <c:numCache>
                <c:formatCode>General</c:formatCode>
                <c:ptCount val="1"/>
              </c:numCache>
            </c:numRef>
          </c:cat>
          <c:val>
            <c:numRef>
              <c:f>Feuil1!$D$2</c:f>
              <c:numCache>
                <c:formatCode>General</c:formatCode>
                <c:ptCount val="1"/>
                <c:pt idx="0">
                  <c:v>2</c:v>
                </c:pt>
              </c:numCache>
            </c:numRef>
          </c:val>
          <c:extLst>
            <c:ext xmlns:c16="http://schemas.microsoft.com/office/drawing/2014/chart" uri="{C3380CC4-5D6E-409C-BE32-E72D297353CC}">
              <c16:uniqueId val="{00000002-7A06-412F-BB84-2F37A86189B0}"/>
            </c:ext>
          </c:extLst>
        </c:ser>
        <c:ser>
          <c:idx val="3"/>
          <c:order val="3"/>
          <c:tx>
            <c:strRef>
              <c:f>Feuil1!$E$1</c:f>
              <c:strCache>
                <c:ptCount val="1"/>
                <c:pt idx="0">
                  <c:v>2020</c:v>
                </c:pt>
              </c:strCache>
            </c:strRef>
          </c:tx>
          <c:spPr>
            <a:solidFill>
              <a:schemeClr val="accent6"/>
            </a:solidFill>
            <a:ln>
              <a:noFill/>
            </a:ln>
            <a:effectLst/>
          </c:spPr>
          <c:invertIfNegative val="0"/>
          <c:cat>
            <c:numRef>
              <c:f>Feuil1!$A$2</c:f>
              <c:numCache>
                <c:formatCode>General</c:formatCode>
                <c:ptCount val="1"/>
              </c:numCache>
            </c:numRef>
          </c:cat>
          <c:val>
            <c:numRef>
              <c:f>Feuil1!$E$2</c:f>
              <c:numCache>
                <c:formatCode>General</c:formatCode>
                <c:ptCount val="1"/>
                <c:pt idx="0">
                  <c:v>2</c:v>
                </c:pt>
              </c:numCache>
            </c:numRef>
          </c:val>
          <c:extLst>
            <c:ext xmlns:c16="http://schemas.microsoft.com/office/drawing/2014/chart" uri="{C3380CC4-5D6E-409C-BE32-E72D297353CC}">
              <c16:uniqueId val="{00000003-7A06-412F-BB84-2F37A86189B0}"/>
            </c:ext>
          </c:extLst>
        </c:ser>
        <c:ser>
          <c:idx val="4"/>
          <c:order val="4"/>
          <c:tx>
            <c:strRef>
              <c:f>Feuil1!$F$1</c:f>
              <c:strCache>
                <c:ptCount val="1"/>
                <c:pt idx="0">
                  <c:v>2021</c:v>
                </c:pt>
              </c:strCache>
            </c:strRef>
          </c:tx>
          <c:spPr>
            <a:solidFill>
              <a:schemeClr val="accent5"/>
            </a:solidFill>
            <a:ln>
              <a:noFill/>
            </a:ln>
            <a:effectLst/>
          </c:spPr>
          <c:invertIfNegative val="0"/>
          <c:cat>
            <c:numRef>
              <c:f>Feuil1!$A$2</c:f>
              <c:numCache>
                <c:formatCode>General</c:formatCode>
                <c:ptCount val="1"/>
              </c:numCache>
            </c:numRef>
          </c:cat>
          <c:val>
            <c:numRef>
              <c:f>Feuil1!$F$2</c:f>
              <c:numCache>
                <c:formatCode>General</c:formatCode>
                <c:ptCount val="1"/>
                <c:pt idx="0">
                  <c:v>1</c:v>
                </c:pt>
              </c:numCache>
            </c:numRef>
          </c:val>
          <c:extLst>
            <c:ext xmlns:c16="http://schemas.microsoft.com/office/drawing/2014/chart" uri="{C3380CC4-5D6E-409C-BE32-E72D297353CC}">
              <c16:uniqueId val="{00000004-7A06-412F-BB84-2F37A86189B0}"/>
            </c:ext>
          </c:extLst>
        </c:ser>
        <c:dLbls>
          <c:showLegendKey val="0"/>
          <c:showVal val="0"/>
          <c:showCatName val="0"/>
          <c:showSerName val="0"/>
          <c:showPercent val="0"/>
          <c:showBubbleSize val="0"/>
        </c:dLbls>
        <c:gapWidth val="219"/>
        <c:overlap val="-27"/>
        <c:axId val="533037160"/>
        <c:axId val="533037816"/>
      </c:barChart>
      <c:catAx>
        <c:axId val="533037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33037816"/>
        <c:crosses val="autoZero"/>
        <c:auto val="1"/>
        <c:lblAlgn val="ctr"/>
        <c:lblOffset val="100"/>
        <c:noMultiLvlLbl val="0"/>
      </c:catAx>
      <c:valAx>
        <c:axId val="5330378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33037160"/>
        <c:crosses val="autoZero"/>
        <c:crossBetween val="between"/>
      </c:valAx>
      <c:spPr>
        <a:noFill/>
        <a:ln>
          <a:noFill/>
        </a:ln>
        <a:effectLst/>
      </c:spPr>
    </c:plotArea>
    <c:legend>
      <c:legendPos val="b"/>
      <c:layout>
        <c:manualLayout>
          <c:xMode val="edge"/>
          <c:yMode val="edge"/>
          <c:x val="9.2489137925007264E-2"/>
          <c:y val="0.88090766203378668"/>
          <c:w val="0.87106873815084462"/>
          <c:h val="0.1039675710403597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9560681489121166E-2"/>
          <c:y val="1.5975293830708687E-2"/>
          <c:w val="0.9417827935236055"/>
          <c:h val="0.75670898756850269"/>
        </c:manualLayout>
      </c:layout>
      <c:barChart>
        <c:barDir val="bar"/>
        <c:grouping val="clustered"/>
        <c:varyColors val="0"/>
        <c:ser>
          <c:idx val="0"/>
          <c:order val="0"/>
          <c:tx>
            <c:strRef>
              <c:f>Feuil1!$B$1</c:f>
              <c:strCache>
                <c:ptCount val="1"/>
                <c:pt idx="0">
                  <c:v>2018</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c:f>
              <c:numCache>
                <c:formatCode>General</c:formatCode>
                <c:ptCount val="1"/>
              </c:numCache>
            </c:numRef>
          </c:cat>
          <c:val>
            <c:numRef>
              <c:f>Feuil1!$B$2</c:f>
              <c:numCache>
                <c:formatCode>General</c:formatCode>
                <c:ptCount val="1"/>
                <c:pt idx="0">
                  <c:v>31</c:v>
                </c:pt>
              </c:numCache>
            </c:numRef>
          </c:val>
          <c:extLst>
            <c:ext xmlns:c16="http://schemas.microsoft.com/office/drawing/2014/chart" uri="{C3380CC4-5D6E-409C-BE32-E72D297353CC}">
              <c16:uniqueId val="{00000000-FC37-4194-8CE5-457EBA51B86C}"/>
            </c:ext>
          </c:extLst>
        </c:ser>
        <c:ser>
          <c:idx val="1"/>
          <c:order val="1"/>
          <c:tx>
            <c:strRef>
              <c:f>Feuil1!$C$1</c:f>
              <c:strCache>
                <c:ptCount val="1"/>
                <c:pt idx="0">
                  <c:v>2019</c:v>
                </c:pt>
              </c:strCache>
            </c:strRef>
          </c:tx>
          <c:spPr>
            <a:solidFill>
              <a:srgbClr val="00AEC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c:f>
              <c:numCache>
                <c:formatCode>General</c:formatCode>
                <c:ptCount val="1"/>
              </c:numCache>
            </c:numRef>
          </c:cat>
          <c:val>
            <c:numRef>
              <c:f>Feuil1!$C$2</c:f>
              <c:numCache>
                <c:formatCode>General</c:formatCode>
                <c:ptCount val="1"/>
                <c:pt idx="0">
                  <c:v>38</c:v>
                </c:pt>
              </c:numCache>
            </c:numRef>
          </c:val>
          <c:extLst>
            <c:ext xmlns:c16="http://schemas.microsoft.com/office/drawing/2014/chart" uri="{C3380CC4-5D6E-409C-BE32-E72D297353CC}">
              <c16:uniqueId val="{00000001-FC37-4194-8CE5-457EBA51B86C}"/>
            </c:ext>
          </c:extLst>
        </c:ser>
        <c:ser>
          <c:idx val="2"/>
          <c:order val="2"/>
          <c:tx>
            <c:strRef>
              <c:f>Feuil1!$D$1</c:f>
              <c:strCache>
                <c:ptCount val="1"/>
                <c:pt idx="0">
                  <c:v>2020</c:v>
                </c:pt>
              </c:strCache>
            </c:strRef>
          </c:tx>
          <c:spPr>
            <a:solidFill>
              <a:schemeClr val="accent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c:f>
              <c:numCache>
                <c:formatCode>General</c:formatCode>
                <c:ptCount val="1"/>
              </c:numCache>
            </c:numRef>
          </c:cat>
          <c:val>
            <c:numRef>
              <c:f>Feuil1!$D$2</c:f>
              <c:numCache>
                <c:formatCode>General</c:formatCode>
                <c:ptCount val="1"/>
                <c:pt idx="0">
                  <c:v>37</c:v>
                </c:pt>
              </c:numCache>
            </c:numRef>
          </c:val>
          <c:extLst>
            <c:ext xmlns:c16="http://schemas.microsoft.com/office/drawing/2014/chart" uri="{C3380CC4-5D6E-409C-BE32-E72D297353CC}">
              <c16:uniqueId val="{00000002-FC37-4194-8CE5-457EBA51B86C}"/>
            </c:ext>
          </c:extLst>
        </c:ser>
        <c:ser>
          <c:idx val="3"/>
          <c:order val="3"/>
          <c:tx>
            <c:strRef>
              <c:f>Feuil1!$E$1</c:f>
              <c:strCache>
                <c:ptCount val="1"/>
                <c:pt idx="0">
                  <c:v>2021</c:v>
                </c:pt>
              </c:strCache>
            </c:strRef>
          </c:tx>
          <c:spPr>
            <a:solidFill>
              <a:srgbClr val="8064A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c:f>
              <c:numCache>
                <c:formatCode>General</c:formatCode>
                <c:ptCount val="1"/>
              </c:numCache>
            </c:numRef>
          </c:cat>
          <c:val>
            <c:numRef>
              <c:f>Feuil1!$E$2</c:f>
              <c:numCache>
                <c:formatCode>General</c:formatCode>
                <c:ptCount val="1"/>
                <c:pt idx="0">
                  <c:v>36</c:v>
                </c:pt>
              </c:numCache>
            </c:numRef>
          </c:val>
          <c:extLst>
            <c:ext xmlns:c16="http://schemas.microsoft.com/office/drawing/2014/chart" uri="{C3380CC4-5D6E-409C-BE32-E72D297353CC}">
              <c16:uniqueId val="{00000003-FC37-4194-8CE5-457EBA51B86C}"/>
            </c:ext>
          </c:extLst>
        </c:ser>
        <c:dLbls>
          <c:dLblPos val="outEnd"/>
          <c:showLegendKey val="0"/>
          <c:showVal val="1"/>
          <c:showCatName val="0"/>
          <c:showSerName val="0"/>
          <c:showPercent val="0"/>
          <c:showBubbleSize val="0"/>
        </c:dLbls>
        <c:gapWidth val="182"/>
        <c:axId val="905656456"/>
        <c:axId val="905653504"/>
      </c:barChart>
      <c:catAx>
        <c:axId val="9056564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905653504"/>
        <c:crosses val="autoZero"/>
        <c:auto val="1"/>
        <c:lblAlgn val="ctr"/>
        <c:lblOffset val="100"/>
        <c:noMultiLvlLbl val="0"/>
      </c:catAx>
      <c:valAx>
        <c:axId val="9056535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9056564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B6590C-8050-4FD1-A5B2-534826D0E8AA}" type="doc">
      <dgm:prSet loTypeId="urn:microsoft.com/office/officeart/2005/8/layout/hProcess9" loCatId="process" qsTypeId="urn:microsoft.com/office/officeart/2005/8/quickstyle/simple2" qsCatId="simple" csTypeId="urn:microsoft.com/office/officeart/2005/8/colors/accent1_2" csCatId="accent1" phldr="1"/>
      <dgm:spPr/>
      <dgm:t>
        <a:bodyPr/>
        <a:lstStyle/>
        <a:p>
          <a:endParaRPr lang="fr-FR"/>
        </a:p>
      </dgm:t>
    </dgm:pt>
    <dgm:pt modelId="{C6939BE6-E8FA-4839-BB31-DCF53C98978C}" type="pres">
      <dgm:prSet presAssocID="{71B6590C-8050-4FD1-A5B2-534826D0E8AA}" presName="CompostProcess" presStyleCnt="0">
        <dgm:presLayoutVars>
          <dgm:dir/>
          <dgm:resizeHandles val="exact"/>
        </dgm:presLayoutVars>
      </dgm:prSet>
      <dgm:spPr/>
      <dgm:t>
        <a:bodyPr/>
        <a:lstStyle/>
        <a:p>
          <a:endParaRPr lang="fr-FR"/>
        </a:p>
      </dgm:t>
    </dgm:pt>
    <dgm:pt modelId="{2C222F61-B67B-47B7-B22D-CDD450C21290}" type="pres">
      <dgm:prSet presAssocID="{71B6590C-8050-4FD1-A5B2-534826D0E8AA}" presName="arrow" presStyleLbl="bgShp" presStyleIdx="0" presStyleCnt="1" custScaleX="117647" custScaleY="35474" custLinFactNeighborX="0" custLinFactNeighborY="-500"/>
      <dgm:spPr>
        <a:xfrm>
          <a:off x="307450" y="0"/>
          <a:ext cx="9750949" cy="4172152"/>
        </a:xfrm>
        <a:prstGeom prst="rightArrow">
          <a:avLst/>
        </a:prstGeom>
        <a:solidFill>
          <a:srgbClr val="00AEC7"/>
        </a:solidFill>
        <a:ln w="41275">
          <a:solidFill>
            <a:schemeClr val="tx1"/>
          </a:solidFill>
        </a:ln>
        <a:effectLst/>
        <a:scene3d>
          <a:camera prst="orthographicFront"/>
          <a:lightRig rig="threePt" dir="t"/>
        </a:scene3d>
        <a:sp3d>
          <a:bevelT w="114300" prst="artDeco"/>
        </a:sp3d>
      </dgm:spPr>
      <dgm:t>
        <a:bodyPr/>
        <a:lstStyle/>
        <a:p>
          <a:endParaRPr lang="fr-CA"/>
        </a:p>
      </dgm:t>
    </dgm:pt>
    <dgm:pt modelId="{CD1B529E-CA1C-4AE9-9C1F-932AC5F51C1E}" type="pres">
      <dgm:prSet presAssocID="{71B6590C-8050-4FD1-A5B2-534826D0E8AA}" presName="linearProcess" presStyleCnt="0"/>
      <dgm:spPr/>
    </dgm:pt>
  </dgm:ptLst>
  <dgm:cxnLst>
    <dgm:cxn modelId="{45D92F96-5606-49E2-AAB6-AD6DEEECB107}" type="presOf" srcId="{71B6590C-8050-4FD1-A5B2-534826D0E8AA}" destId="{C6939BE6-E8FA-4839-BB31-DCF53C98978C}" srcOrd="0" destOrd="0" presId="urn:microsoft.com/office/officeart/2005/8/layout/hProcess9"/>
    <dgm:cxn modelId="{C5AE8A6E-124F-49FF-A579-822944E7603B}" type="presParOf" srcId="{C6939BE6-E8FA-4839-BB31-DCF53C98978C}" destId="{2C222F61-B67B-47B7-B22D-CDD450C21290}" srcOrd="0" destOrd="0" presId="urn:microsoft.com/office/officeart/2005/8/layout/hProcess9"/>
    <dgm:cxn modelId="{38D6967D-14B0-465F-B7EB-025FB6DE13D3}" type="presParOf" srcId="{C6939BE6-E8FA-4839-BB31-DCF53C98978C}" destId="{CD1B529E-CA1C-4AE9-9C1F-932AC5F51C1E}" srcOrd="1"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222F61-B67B-47B7-B22D-CDD450C21290}">
      <dsp:nvSpPr>
        <dsp:cNvPr id="0" name=""/>
        <dsp:cNvSpPr/>
      </dsp:nvSpPr>
      <dsp:spPr>
        <a:xfrm>
          <a:off x="1" y="1257334"/>
          <a:ext cx="4710384" cy="1404234"/>
        </a:xfrm>
        <a:prstGeom prst="rightArrow">
          <a:avLst/>
        </a:prstGeom>
        <a:solidFill>
          <a:srgbClr val="00AEC7"/>
        </a:solidFill>
        <a:ln w="41275">
          <a:solidFill>
            <a:schemeClr val="tx1"/>
          </a:solidFill>
        </a:ln>
        <a:effectLst/>
        <a:scene3d>
          <a:camera prst="orthographicFront"/>
          <a:lightRig rig="threePt" dir="t"/>
        </a:scene3d>
        <a:sp3d>
          <a:bevelT w="114300" prst="artDeco"/>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A32AC0F-307C-4AFE-B335-4050C651D262}" type="datetimeFigureOut">
              <a:rPr lang="fr-CA" smtClean="0"/>
              <a:t>2023-05-15</a:t>
            </a:fld>
            <a:endParaRPr lang="fr-CA"/>
          </a:p>
        </p:txBody>
      </p:sp>
      <p:sp>
        <p:nvSpPr>
          <p:cNvPr id="4" name="Espace réservé du pied de page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5E49DB1-DE72-48D6-BACF-0B69E5580F11}" type="slidenum">
              <a:rPr lang="fr-CA" smtClean="0"/>
              <a:t>‹N°›</a:t>
            </a:fld>
            <a:endParaRPr lang="fr-CA"/>
          </a:p>
        </p:txBody>
      </p:sp>
    </p:spTree>
    <p:extLst>
      <p:ext uri="{BB962C8B-B14F-4D97-AF65-F5344CB8AC3E}">
        <p14:creationId xmlns:p14="http://schemas.microsoft.com/office/powerpoint/2010/main" val="403304195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70CBDE-F951-4525-B592-B158B771AB9F}" type="datetimeFigureOut">
              <a:rPr lang="fr-CA" smtClean="0"/>
              <a:t>2023-05-15</a:t>
            </a:fld>
            <a:endParaRPr lang="fr-CA"/>
          </a:p>
        </p:txBody>
      </p:sp>
      <p:sp>
        <p:nvSpPr>
          <p:cNvPr id="4" name="Espace réservé de l'image des diapositives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fr-CA"/>
          </a:p>
        </p:txBody>
      </p:sp>
      <p:sp>
        <p:nvSpPr>
          <p:cNvPr id="5" name="Espace réservé des note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18B5D83-D319-4360-A49F-F60620E82253}" type="slidenum">
              <a:rPr lang="fr-CA" smtClean="0"/>
              <a:t>‹N°›</a:t>
            </a:fld>
            <a:endParaRPr lang="fr-CA"/>
          </a:p>
        </p:txBody>
      </p:sp>
    </p:spTree>
    <p:extLst>
      <p:ext uri="{BB962C8B-B14F-4D97-AF65-F5344CB8AC3E}">
        <p14:creationId xmlns:p14="http://schemas.microsoft.com/office/powerpoint/2010/main" val="58717013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3582431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4108166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Modifiez le style du titre</a:t>
            </a:r>
            <a:endParaRPr lang="fr-CA"/>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p>
            <a:fld id="{FEDBD55B-08FB-4178-8ED6-8504B06A5D32}" type="datetime1">
              <a:rPr lang="fr-CA" smtClean="0"/>
              <a:t>2023-05-15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a:xfrm>
            <a:off x="8737600" y="6356351"/>
            <a:ext cx="2844800" cy="365125"/>
          </a:xfrm>
          <a:prstGeom prst="rect">
            <a:avLst/>
          </a:prstGeom>
        </p:spPr>
        <p:txBody>
          <a:bodyPr/>
          <a:lstStyle/>
          <a:p>
            <a:fld id="{0345F6E8-4435-4009-8CFD-D3081C6A7E70}" type="slidenum">
              <a:rPr lang="fr-CA" smtClean="0"/>
              <a:t>‹N°›</a:t>
            </a:fld>
            <a:endParaRPr lang="fr-CA"/>
          </a:p>
        </p:txBody>
      </p:sp>
    </p:spTree>
    <p:extLst>
      <p:ext uri="{BB962C8B-B14F-4D97-AF65-F5344CB8AC3E}">
        <p14:creationId xmlns:p14="http://schemas.microsoft.com/office/powerpoint/2010/main" val="5369543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F3953AE4-E8FD-40FF-B08D-5B68107914E9}" type="datetime1">
              <a:rPr lang="fr-CA" smtClean="0"/>
              <a:t>2023-05-15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a:xfrm>
            <a:off x="8737600" y="6356351"/>
            <a:ext cx="2844800" cy="365125"/>
          </a:xfrm>
          <a:prstGeom prst="rect">
            <a:avLst/>
          </a:prstGeom>
        </p:spPr>
        <p:txBody>
          <a:bodyPr/>
          <a:lstStyle/>
          <a:p>
            <a:fld id="{0345F6E8-4435-4009-8CFD-D3081C6A7E70}" type="slidenum">
              <a:rPr lang="fr-CA" smtClean="0"/>
              <a:t>‹N°›</a:t>
            </a:fld>
            <a:endParaRPr lang="fr-CA"/>
          </a:p>
        </p:txBody>
      </p:sp>
    </p:spTree>
    <p:extLst>
      <p:ext uri="{BB962C8B-B14F-4D97-AF65-F5344CB8AC3E}">
        <p14:creationId xmlns:p14="http://schemas.microsoft.com/office/powerpoint/2010/main" val="156672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06375"/>
            <a:ext cx="2743200" cy="4387851"/>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609600" y="206375"/>
            <a:ext cx="8026400" cy="438785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68820CD1-AAA9-44B1-9F3E-51EA7087B79D}" type="datetime1">
              <a:rPr lang="fr-CA" smtClean="0"/>
              <a:t>2023-05-15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a:xfrm>
            <a:off x="8737600" y="6356351"/>
            <a:ext cx="2844800" cy="365125"/>
          </a:xfrm>
          <a:prstGeom prst="rect">
            <a:avLst/>
          </a:prstGeom>
        </p:spPr>
        <p:txBody>
          <a:bodyPr/>
          <a:lstStyle/>
          <a:p>
            <a:fld id="{0345F6E8-4435-4009-8CFD-D3081C6A7E70}" type="slidenum">
              <a:rPr lang="fr-CA" smtClean="0"/>
              <a:t>‹N°›</a:t>
            </a:fld>
            <a:endParaRPr lang="fr-CA"/>
          </a:p>
        </p:txBody>
      </p:sp>
    </p:spTree>
    <p:extLst>
      <p:ext uri="{BB962C8B-B14F-4D97-AF65-F5344CB8AC3E}">
        <p14:creationId xmlns:p14="http://schemas.microsoft.com/office/powerpoint/2010/main" val="344952742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DBCC8470-7C85-4E95-A748-C4F7B523B33B}" type="datetime1">
              <a:rPr lang="fr-CA" smtClean="0"/>
              <a:t>2023-05-15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a:xfrm>
            <a:off x="8737600" y="6356351"/>
            <a:ext cx="2844800" cy="365125"/>
          </a:xfrm>
          <a:prstGeom prst="rect">
            <a:avLst/>
          </a:prstGeom>
        </p:spPr>
        <p:txBody>
          <a:bodyPr/>
          <a:lstStyle/>
          <a:p>
            <a:fld id="{0345F6E8-4435-4009-8CFD-D3081C6A7E70}" type="slidenum">
              <a:rPr lang="fr-CA" smtClean="0"/>
              <a:t>‹N°›</a:t>
            </a:fld>
            <a:endParaRPr lang="fr-CA"/>
          </a:p>
        </p:txBody>
      </p:sp>
    </p:spTree>
    <p:extLst>
      <p:ext uri="{BB962C8B-B14F-4D97-AF65-F5344CB8AC3E}">
        <p14:creationId xmlns:p14="http://schemas.microsoft.com/office/powerpoint/2010/main" val="12357148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5333" b="1" cap="all"/>
            </a:lvl1pPr>
          </a:lstStyle>
          <a:p>
            <a:r>
              <a:rPr lang="fr-FR" smtClean="0"/>
              <a:t>Modifiez le style du titre</a:t>
            </a:r>
            <a:endParaRPr lang="fr-CA"/>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A0452E9-747B-4DA4-8211-3676B112556D}" type="datetime1">
              <a:rPr lang="fr-CA" smtClean="0"/>
              <a:t>2023-05-15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a:xfrm>
            <a:off x="8737600" y="6356351"/>
            <a:ext cx="2844800" cy="365125"/>
          </a:xfrm>
          <a:prstGeom prst="rect">
            <a:avLst/>
          </a:prstGeom>
        </p:spPr>
        <p:txBody>
          <a:bodyPr/>
          <a:lstStyle/>
          <a:p>
            <a:fld id="{0345F6E8-4435-4009-8CFD-D3081C6A7E70}" type="slidenum">
              <a:rPr lang="fr-CA" smtClean="0"/>
              <a:t>‹N°›</a:t>
            </a:fld>
            <a:endParaRPr lang="fr-CA"/>
          </a:p>
        </p:txBody>
      </p:sp>
    </p:spTree>
    <p:extLst>
      <p:ext uri="{BB962C8B-B14F-4D97-AF65-F5344CB8AC3E}">
        <p14:creationId xmlns:p14="http://schemas.microsoft.com/office/powerpoint/2010/main" val="3856020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609600" y="1200151"/>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6197600" y="1200151"/>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0B15CD3D-62A0-476D-BB51-9EC7D042736A}" type="datetime1">
              <a:rPr lang="fr-CA" smtClean="0"/>
              <a:t>2023-05-15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a:xfrm>
            <a:off x="8737600" y="6356351"/>
            <a:ext cx="2844800" cy="365125"/>
          </a:xfrm>
          <a:prstGeom prst="rect">
            <a:avLst/>
          </a:prstGeom>
        </p:spPr>
        <p:txBody>
          <a:bodyPr/>
          <a:lstStyle/>
          <a:p>
            <a:fld id="{0345F6E8-4435-4009-8CFD-D3081C6A7E70}" type="slidenum">
              <a:rPr lang="fr-CA" smtClean="0"/>
              <a:t>‹N°›</a:t>
            </a:fld>
            <a:endParaRPr lang="fr-CA"/>
          </a:p>
        </p:txBody>
      </p:sp>
    </p:spTree>
    <p:extLst>
      <p:ext uri="{BB962C8B-B14F-4D97-AF65-F5344CB8AC3E}">
        <p14:creationId xmlns:p14="http://schemas.microsoft.com/office/powerpoint/2010/main" val="38322322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7"/>
            <a:ext cx="10972800" cy="1143000"/>
          </a:xfrm>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smtClean="0"/>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smtClean="0"/>
              <a:t>Modifiez les styles du texte du masque</a:t>
            </a:r>
          </a:p>
        </p:txBody>
      </p:sp>
      <p:sp>
        <p:nvSpPr>
          <p:cNvPr id="6" name="Espace réservé du contenu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2B0C1BD5-7822-4CBA-8DC4-34E959B456A2}" type="datetime1">
              <a:rPr lang="fr-CA" smtClean="0"/>
              <a:t>2023-05-15</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a:xfrm>
            <a:off x="8737600" y="6356351"/>
            <a:ext cx="2844800" cy="365125"/>
          </a:xfrm>
          <a:prstGeom prst="rect">
            <a:avLst/>
          </a:prstGeom>
        </p:spPr>
        <p:txBody>
          <a:bodyPr/>
          <a:lstStyle/>
          <a:p>
            <a:fld id="{0345F6E8-4435-4009-8CFD-D3081C6A7E70}" type="slidenum">
              <a:rPr lang="fr-CA" smtClean="0"/>
              <a:t>‹N°›</a:t>
            </a:fld>
            <a:endParaRPr lang="fr-CA"/>
          </a:p>
        </p:txBody>
      </p:sp>
    </p:spTree>
    <p:extLst>
      <p:ext uri="{BB962C8B-B14F-4D97-AF65-F5344CB8AC3E}">
        <p14:creationId xmlns:p14="http://schemas.microsoft.com/office/powerpoint/2010/main" val="186644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A44A3E04-0195-440E-928B-F26909F80089}" type="datetime1">
              <a:rPr lang="fr-CA" smtClean="0"/>
              <a:t>2023-05-15</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a:xfrm>
            <a:off x="8737600" y="6356351"/>
            <a:ext cx="2844800" cy="365125"/>
          </a:xfrm>
          <a:prstGeom prst="rect">
            <a:avLst/>
          </a:prstGeom>
        </p:spPr>
        <p:txBody>
          <a:bodyPr/>
          <a:lstStyle/>
          <a:p>
            <a:fld id="{0345F6E8-4435-4009-8CFD-D3081C6A7E70}" type="slidenum">
              <a:rPr lang="fr-CA" smtClean="0"/>
              <a:t>‹N°›</a:t>
            </a:fld>
            <a:endParaRPr lang="fr-CA"/>
          </a:p>
        </p:txBody>
      </p:sp>
    </p:spTree>
    <p:extLst>
      <p:ext uri="{BB962C8B-B14F-4D97-AF65-F5344CB8AC3E}">
        <p14:creationId xmlns:p14="http://schemas.microsoft.com/office/powerpoint/2010/main" val="2589001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DCB8CD2-092B-4E99-A946-1B0F4389F802}" type="datetime1">
              <a:rPr lang="fr-CA" smtClean="0"/>
              <a:t>2023-05-15</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a:xfrm>
            <a:off x="8737600" y="6356351"/>
            <a:ext cx="2844800" cy="365125"/>
          </a:xfrm>
          <a:prstGeom prst="rect">
            <a:avLst/>
          </a:prstGeom>
        </p:spPr>
        <p:txBody>
          <a:bodyPr/>
          <a:lstStyle/>
          <a:p>
            <a:fld id="{0345F6E8-4435-4009-8CFD-D3081C6A7E70}" type="slidenum">
              <a:rPr lang="fr-CA" smtClean="0"/>
              <a:t>‹N°›</a:t>
            </a:fld>
            <a:endParaRPr lang="fr-CA"/>
          </a:p>
        </p:txBody>
      </p:sp>
    </p:spTree>
    <p:extLst>
      <p:ext uri="{BB962C8B-B14F-4D97-AF65-F5344CB8AC3E}">
        <p14:creationId xmlns:p14="http://schemas.microsoft.com/office/powerpoint/2010/main" val="17600644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2" y="273049"/>
            <a:ext cx="4011084" cy="1162051"/>
          </a:xfrm>
        </p:spPr>
        <p:txBody>
          <a:bodyPr anchor="b"/>
          <a:lstStyle>
            <a:lvl1pPr algn="l">
              <a:defRPr sz="2667" b="1"/>
            </a:lvl1pPr>
          </a:lstStyle>
          <a:p>
            <a:r>
              <a:rPr lang="fr-FR" smtClean="0"/>
              <a:t>Modifiez le style du titre</a:t>
            </a:r>
            <a:endParaRPr lang="fr-CA"/>
          </a:p>
        </p:txBody>
      </p:sp>
      <p:sp>
        <p:nvSpPr>
          <p:cNvPr id="3" name="Espace réservé du contenu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2BA3A5-19D3-481C-94FD-F3BE632095D5}" type="datetime1">
              <a:rPr lang="fr-CA" smtClean="0"/>
              <a:t>2023-05-15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a:xfrm>
            <a:off x="8737600" y="6356351"/>
            <a:ext cx="2844800" cy="365125"/>
          </a:xfrm>
          <a:prstGeom prst="rect">
            <a:avLst/>
          </a:prstGeom>
        </p:spPr>
        <p:txBody>
          <a:bodyPr/>
          <a:lstStyle/>
          <a:p>
            <a:fld id="{0345F6E8-4435-4009-8CFD-D3081C6A7E70}" type="slidenum">
              <a:rPr lang="fr-CA" smtClean="0"/>
              <a:t>‹N°›</a:t>
            </a:fld>
            <a:endParaRPr lang="fr-CA"/>
          </a:p>
        </p:txBody>
      </p:sp>
    </p:spTree>
    <p:extLst>
      <p:ext uri="{BB962C8B-B14F-4D97-AF65-F5344CB8AC3E}">
        <p14:creationId xmlns:p14="http://schemas.microsoft.com/office/powerpoint/2010/main" val="3784219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9"/>
          </a:xfrm>
        </p:spPr>
        <p:txBody>
          <a:bodyPr anchor="b"/>
          <a:lstStyle>
            <a:lvl1pPr algn="l">
              <a:defRPr sz="2667" b="1"/>
            </a:lvl1pPr>
          </a:lstStyle>
          <a:p>
            <a:r>
              <a:rPr lang="fr-FR" smtClean="0"/>
              <a:t>Modifiez le style du titre</a:t>
            </a:r>
            <a:endParaRPr lang="fr-CA"/>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fr-CA"/>
          </a:p>
        </p:txBody>
      </p:sp>
      <p:sp>
        <p:nvSpPr>
          <p:cNvPr id="4" name="Espace réservé du texte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1E77AA0-5D98-4786-9E31-477060BFAEC6}" type="datetime1">
              <a:rPr lang="fr-CA" smtClean="0"/>
              <a:t>2023-05-15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a:xfrm>
            <a:off x="8737600" y="6356351"/>
            <a:ext cx="2844800" cy="365125"/>
          </a:xfrm>
          <a:prstGeom prst="rect">
            <a:avLst/>
          </a:prstGeom>
        </p:spPr>
        <p:txBody>
          <a:bodyPr/>
          <a:lstStyle/>
          <a:p>
            <a:fld id="{0345F6E8-4435-4009-8CFD-D3081C6A7E70}" type="slidenum">
              <a:rPr lang="fr-CA" smtClean="0"/>
              <a:t>‹N°›</a:t>
            </a:fld>
            <a:endParaRPr lang="fr-CA"/>
          </a:p>
        </p:txBody>
      </p:sp>
    </p:spTree>
    <p:extLst>
      <p:ext uri="{BB962C8B-B14F-4D97-AF65-F5344CB8AC3E}">
        <p14:creationId xmlns:p14="http://schemas.microsoft.com/office/powerpoint/2010/main" val="983992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420E8FEB-8B4F-42E3-B149-A1C6A4B98AAD}" type="datetime1">
              <a:rPr lang="fr-CA" smtClean="0"/>
              <a:t>2023-05-15</a:t>
            </a:fld>
            <a:endParaRPr lang="fr-CA"/>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fr-CA"/>
          </a:p>
        </p:txBody>
      </p:sp>
      <p:pic>
        <p:nvPicPr>
          <p:cNvPr id="9" name="Image 8"/>
          <p:cNvPicPr>
            <a:picLocks noChangeAspect="1"/>
          </p:cNvPicPr>
          <p:nvPr userDrawn="1"/>
        </p:nvPicPr>
        <p:blipFill rotWithShape="1">
          <a:blip r:embed="rId13" cstate="print">
            <a:extLst>
              <a:ext uri="{28A0092B-C50C-407E-A947-70E740481C1C}">
                <a14:useLocalDpi xmlns:a14="http://schemas.microsoft.com/office/drawing/2010/main" val="0"/>
              </a:ext>
            </a:extLst>
          </a:blip>
          <a:srcRect l="10664" t="15101" r="10270" b="15889"/>
          <a:stretch/>
        </p:blipFill>
        <p:spPr>
          <a:xfrm>
            <a:off x="10320470" y="6214400"/>
            <a:ext cx="1302857" cy="288000"/>
          </a:xfrm>
          <a:prstGeom prst="rect">
            <a:avLst/>
          </a:prstGeom>
        </p:spPr>
      </p:pic>
    </p:spTree>
    <p:extLst>
      <p:ext uri="{BB962C8B-B14F-4D97-AF65-F5344CB8AC3E}">
        <p14:creationId xmlns:p14="http://schemas.microsoft.com/office/powerpoint/2010/main" val="4120626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24000" b="-12000"/>
          </a:stretch>
        </a:blipFill>
        <a:effectLst/>
      </p:bgPr>
    </p:bg>
    <p:spTree>
      <p:nvGrpSpPr>
        <p:cNvPr id="1" name=""/>
        <p:cNvGrpSpPr/>
        <p:nvPr/>
      </p:nvGrpSpPr>
      <p:grpSpPr>
        <a:xfrm>
          <a:off x="0" y="0"/>
          <a:ext cx="0" cy="0"/>
          <a:chOff x="0" y="0"/>
          <a:chExt cx="0" cy="0"/>
        </a:xfrm>
      </p:grpSpPr>
      <p:sp>
        <p:nvSpPr>
          <p:cNvPr id="5" name="Text Placeholder 5">
            <a:extLst>
              <a:ext uri="{FF2B5EF4-FFF2-40B4-BE49-F238E27FC236}">
                <a16:creationId xmlns:a16="http://schemas.microsoft.com/office/drawing/2014/main" id="{348362CB-F41D-164B-BAC7-F91A6E68A2AC}"/>
              </a:ext>
            </a:extLst>
          </p:cNvPr>
          <p:cNvSpPr txBox="1">
            <a:spLocks/>
          </p:cNvSpPr>
          <p:nvPr/>
        </p:nvSpPr>
        <p:spPr>
          <a:xfrm>
            <a:off x="211436" y="4989110"/>
            <a:ext cx="5572500" cy="88388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fr-CA" sz="3733"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n-ea"/>
              <a:cs typeface="+mn-cs"/>
            </a:endParaRPr>
          </a:p>
        </p:txBody>
      </p:sp>
      <p:sp>
        <p:nvSpPr>
          <p:cNvPr id="7" name="Titre 6"/>
          <p:cNvSpPr>
            <a:spLocks noGrp="1"/>
          </p:cNvSpPr>
          <p:nvPr>
            <p:ph type="ctrTitle"/>
          </p:nvPr>
        </p:nvSpPr>
        <p:spPr>
          <a:xfrm>
            <a:off x="169883" y="2922105"/>
            <a:ext cx="7455230" cy="2067005"/>
          </a:xfrm>
          <a:effectLst>
            <a:outerShdw blurRad="50800" dist="50800" dir="5400000" sx="10000" sy="10000" algn="ctr" rotWithShape="0">
              <a:srgbClr val="000000">
                <a:alpha val="43137"/>
              </a:srgbClr>
            </a:outerShdw>
          </a:effectLst>
        </p:spPr>
        <p:txBody>
          <a:bodyPr>
            <a:noAutofit/>
          </a:bodyPr>
          <a:lstStyle/>
          <a:p>
            <a:pPr algn="l"/>
            <a:r>
              <a:rPr lang="fr-CA" sz="6400" b="1" dirty="0" smtClean="0">
                <a:solidFill>
                  <a:schemeClr val="bg1"/>
                </a:solidFill>
                <a:effectLst>
                  <a:outerShdw blurRad="38100" dist="38100" dir="2700000" algn="tl">
                    <a:srgbClr val="000000">
                      <a:alpha val="43137"/>
                    </a:srgbClr>
                  </a:outerShdw>
                </a:effectLst>
              </a:rPr>
              <a:t>Service adoption</a:t>
            </a:r>
            <a:endParaRPr lang="fr-CA" sz="6400" b="1" dirty="0">
              <a:solidFill>
                <a:schemeClr val="bg1"/>
              </a:solidFill>
              <a:effectLst>
                <a:outerShdw blurRad="38100" dist="38100" dir="2700000" algn="tl">
                  <a:srgbClr val="000000">
                    <a:alpha val="43137"/>
                  </a:srgbClr>
                </a:outerShdw>
              </a:effectLst>
            </a:endParaRPr>
          </a:p>
        </p:txBody>
      </p:sp>
      <p:cxnSp>
        <p:nvCxnSpPr>
          <p:cNvPr id="10" name="Connecteur droit 9"/>
          <p:cNvCxnSpPr/>
          <p:nvPr/>
        </p:nvCxnSpPr>
        <p:spPr>
          <a:xfrm>
            <a:off x="367970" y="4989110"/>
            <a:ext cx="5448131" cy="0"/>
          </a:xfrm>
          <a:prstGeom prst="line">
            <a:avLst/>
          </a:prstGeom>
          <a:ln w="60325">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95156" y="0"/>
            <a:ext cx="4953004" cy="1109771"/>
          </a:xfrm>
          <a:prstGeom prst="rect">
            <a:avLst/>
          </a:prstGeom>
        </p:spPr>
      </p:pic>
      <p:sp>
        <p:nvSpPr>
          <p:cNvPr id="4" name="ZoneTexte 3"/>
          <p:cNvSpPr txBox="1"/>
          <p:nvPr/>
        </p:nvSpPr>
        <p:spPr>
          <a:xfrm>
            <a:off x="10205884" y="6488668"/>
            <a:ext cx="2418735" cy="369332"/>
          </a:xfrm>
          <a:prstGeom prst="rect">
            <a:avLst/>
          </a:prstGeom>
          <a:noFill/>
        </p:spPr>
        <p:txBody>
          <a:bodyPr wrap="square" rtlCol="0">
            <a:spAutoFit/>
          </a:bodyPr>
          <a:lstStyle/>
          <a:p>
            <a:r>
              <a:rPr lang="fr-CA" dirty="0" smtClean="0"/>
              <a:t>Version 01/2023</a:t>
            </a:r>
            <a:endParaRPr lang="fr-CA" dirty="0"/>
          </a:p>
        </p:txBody>
      </p:sp>
      <p:sp>
        <p:nvSpPr>
          <p:cNvPr id="6" name="Espace réservé du numéro de diapositive 5"/>
          <p:cNvSpPr>
            <a:spLocks noGrp="1"/>
          </p:cNvSpPr>
          <p:nvPr>
            <p:ph type="sldNum" sz="quarter" idx="12"/>
          </p:nvPr>
        </p:nvSpPr>
        <p:spPr>
          <a:xfrm>
            <a:off x="8737600" y="6356351"/>
            <a:ext cx="2835275" cy="365125"/>
          </a:xfrm>
        </p:spPr>
        <p:txBody>
          <a:bodyPr/>
          <a:lstStyle/>
          <a:p>
            <a:fld id="{0345F6E8-4435-4009-8CFD-D3081C6A7E70}" type="slidenum">
              <a:rPr lang="fr-CA" smtClean="0"/>
              <a:t>1</a:t>
            </a:fld>
            <a:endParaRPr lang="fr-CA" dirty="0"/>
          </a:p>
        </p:txBody>
      </p:sp>
    </p:spTree>
    <p:extLst>
      <p:ext uri="{BB962C8B-B14F-4D97-AF65-F5344CB8AC3E}">
        <p14:creationId xmlns:p14="http://schemas.microsoft.com/office/powerpoint/2010/main" val="2557541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5000"/>
            <a:lum/>
          </a:blip>
          <a:srcRect/>
          <a:stretch>
            <a:fillRect l="-6000" t="-16000" b="-16000"/>
          </a:stretch>
        </a:blipFill>
        <a:effectLst/>
      </p:bgPr>
    </p:bg>
    <p:spTree>
      <p:nvGrpSpPr>
        <p:cNvPr id="1" name=""/>
        <p:cNvGrpSpPr/>
        <p:nvPr/>
      </p:nvGrpSpPr>
      <p:grpSpPr>
        <a:xfrm>
          <a:off x="0" y="0"/>
          <a:ext cx="0" cy="0"/>
          <a:chOff x="0" y="0"/>
          <a:chExt cx="0" cy="0"/>
        </a:xfrm>
      </p:grpSpPr>
      <p:sp>
        <p:nvSpPr>
          <p:cNvPr id="7" name="Rectangle 6"/>
          <p:cNvSpPr/>
          <p:nvPr/>
        </p:nvSpPr>
        <p:spPr>
          <a:xfrm rot="5400000">
            <a:off x="8614894" y="3426488"/>
            <a:ext cx="356659" cy="5162220"/>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fr-CA" sz="2400" b="0" i="0" u="none" strike="noStrike" kern="1200" cap="none" spc="0" normalizeH="0" baseline="0" noProof="0">
              <a:ln>
                <a:noFill/>
              </a:ln>
              <a:solidFill>
                <a:prstClr val="white"/>
              </a:solidFill>
              <a:effectLst/>
              <a:uLnTx/>
              <a:uFillTx/>
              <a:latin typeface="Calibri"/>
              <a:ea typeface="+mn-ea"/>
              <a:cs typeface="+mn-cs"/>
            </a:endParaRPr>
          </a:p>
        </p:txBody>
      </p:sp>
      <p:sp>
        <p:nvSpPr>
          <p:cNvPr id="10" name="Titre 9"/>
          <p:cNvSpPr>
            <a:spLocks noGrp="1"/>
          </p:cNvSpPr>
          <p:nvPr>
            <p:ph type="ctrTitle"/>
          </p:nvPr>
        </p:nvSpPr>
        <p:spPr>
          <a:xfrm>
            <a:off x="84448" y="3621023"/>
            <a:ext cx="5135083" cy="2208245"/>
          </a:xfrm>
          <a:solidFill>
            <a:schemeClr val="bg1">
              <a:alpha val="31000"/>
            </a:schemeClr>
          </a:solidFill>
        </p:spPr>
        <p:txBody>
          <a:bodyPr>
            <a:normAutofit fontScale="90000"/>
          </a:bodyPr>
          <a:lstStyle/>
          <a:p>
            <a:r>
              <a:rPr lang="fr-CA" sz="3600" b="1" dirty="0"/>
              <a:t/>
            </a:r>
            <a:br>
              <a:rPr lang="fr-CA" sz="3600" b="1" dirty="0"/>
            </a:br>
            <a:r>
              <a:rPr lang="fr-CA" sz="3600" b="1" dirty="0"/>
              <a:t/>
            </a:r>
            <a:br>
              <a:rPr lang="fr-CA" sz="3600" b="1" dirty="0"/>
            </a:br>
            <a:r>
              <a:rPr lang="fr-CA" sz="3600" b="1" dirty="0"/>
              <a:t>Tous les types de familles d’accueil  font  face à des enjeux d’ordre affectif et éducatif. </a:t>
            </a:r>
            <a:r>
              <a:rPr lang="fr-CA" dirty="0"/>
              <a:t/>
            </a:r>
            <a:br>
              <a:rPr lang="fr-CA" dirty="0"/>
            </a:br>
            <a:endParaRPr lang="fr-CA" dirty="0"/>
          </a:p>
        </p:txBody>
      </p:sp>
      <p:sp>
        <p:nvSpPr>
          <p:cNvPr id="11" name="Titre 9"/>
          <p:cNvSpPr txBox="1">
            <a:spLocks/>
          </p:cNvSpPr>
          <p:nvPr/>
        </p:nvSpPr>
        <p:spPr>
          <a:xfrm>
            <a:off x="6008913" y="3621023"/>
            <a:ext cx="5568619" cy="2564903"/>
          </a:xfrm>
          <a:prstGeom prst="rect">
            <a:avLst/>
          </a:prstGeom>
        </p:spPr>
        <p:txBody>
          <a:bodyPr vert="horz" lIns="121920" tIns="60960" rIns="121920" bIns="6096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1219170" rtl="0" eaLnBrk="1" fontAlgn="auto" latinLnBrk="0" hangingPunct="1">
              <a:lnSpc>
                <a:spcPct val="100000"/>
              </a:lnSpc>
              <a:spcBef>
                <a:spcPct val="0"/>
              </a:spcBef>
              <a:spcAft>
                <a:spcPts val="0"/>
              </a:spcAft>
              <a:buClrTx/>
              <a:buSzTx/>
              <a:buFontTx/>
              <a:buNone/>
              <a:tabLst/>
              <a:defRPr/>
            </a:pPr>
            <a:endParaRPr kumimoji="0" lang="fr-CA" sz="3867" b="1" i="0" u="none" strike="noStrike" kern="1200" cap="none" spc="0" normalizeH="0" baseline="0" noProof="0" dirty="0">
              <a:ln>
                <a:noFill/>
              </a:ln>
              <a:solidFill>
                <a:prstClr val="black"/>
              </a:solidFill>
              <a:effectLst/>
              <a:uLnTx/>
              <a:uFillTx/>
              <a:latin typeface="Calibri"/>
              <a:ea typeface="+mj-ea"/>
              <a:cs typeface="+mj-cs"/>
            </a:endParaRPr>
          </a:p>
          <a:p>
            <a:pPr marL="0" marR="0" lvl="0" indent="0" algn="ctr" defTabSz="1219170" rtl="0" eaLnBrk="1" fontAlgn="auto" latinLnBrk="0" hangingPunct="1">
              <a:lnSpc>
                <a:spcPct val="100000"/>
              </a:lnSpc>
              <a:spcBef>
                <a:spcPct val="0"/>
              </a:spcBef>
              <a:spcAft>
                <a:spcPts val="0"/>
              </a:spcAft>
              <a:buClrTx/>
              <a:buSzTx/>
              <a:buFontTx/>
              <a:buNone/>
              <a:tabLst/>
              <a:defRPr/>
            </a:pPr>
            <a:r>
              <a:rPr kumimoji="0" lang="fr-CA" sz="5333" b="1" i="0" u="none" strike="noStrike" kern="1200" cap="none" spc="0" normalizeH="0" baseline="0" noProof="0" dirty="0">
                <a:ln>
                  <a:noFill/>
                </a:ln>
                <a:solidFill>
                  <a:prstClr val="black"/>
                </a:solidFill>
                <a:effectLst/>
                <a:uLnTx/>
                <a:uFillTx/>
                <a:latin typeface="Calibri"/>
                <a:ea typeface="+mj-ea"/>
                <a:cs typeface="+mj-cs"/>
              </a:rPr>
              <a:t>Seules les familles d’accueil </a:t>
            </a:r>
            <a:r>
              <a:rPr lang="fr-CA" sz="5333" b="1" dirty="0" smtClean="0">
                <a:solidFill>
                  <a:prstClr val="black"/>
                </a:solidFill>
                <a:latin typeface="Calibri"/>
              </a:rPr>
              <a:t>banque</a:t>
            </a:r>
            <a:r>
              <a:rPr kumimoji="0" lang="fr-CA" sz="5333" b="1" i="0" u="none" strike="noStrike" kern="1200" cap="none" spc="0" normalizeH="0" noProof="0" dirty="0" smtClean="0">
                <a:ln>
                  <a:noFill/>
                </a:ln>
                <a:solidFill>
                  <a:prstClr val="black"/>
                </a:solidFill>
                <a:effectLst/>
                <a:uLnTx/>
                <a:uFillTx/>
                <a:latin typeface="Calibri"/>
                <a:ea typeface="+mj-ea"/>
                <a:cs typeface="+mj-cs"/>
              </a:rPr>
              <a:t> </a:t>
            </a:r>
            <a:r>
              <a:rPr kumimoji="0" lang="fr-CA" sz="5333" b="1" i="0" u="none" strike="noStrike" kern="1200" cap="none" spc="0" normalizeH="0" baseline="0" noProof="0" dirty="0" smtClean="0">
                <a:ln>
                  <a:noFill/>
                </a:ln>
                <a:solidFill>
                  <a:prstClr val="black"/>
                </a:solidFill>
                <a:effectLst/>
                <a:uLnTx/>
                <a:uFillTx/>
                <a:latin typeface="Calibri"/>
                <a:ea typeface="+mj-ea"/>
                <a:cs typeface="+mj-cs"/>
              </a:rPr>
              <a:t>mixte </a:t>
            </a:r>
            <a:r>
              <a:rPr kumimoji="0" lang="fr-CA" sz="5333" b="1" i="0" u="none" strike="noStrike" kern="1200" cap="none" spc="0" normalizeH="0" baseline="0" noProof="0" dirty="0">
                <a:ln>
                  <a:noFill/>
                </a:ln>
                <a:solidFill>
                  <a:prstClr val="black"/>
                </a:solidFill>
                <a:effectLst/>
                <a:uLnTx/>
                <a:uFillTx/>
                <a:latin typeface="Calibri"/>
                <a:ea typeface="+mj-ea"/>
                <a:cs typeface="+mj-cs"/>
              </a:rPr>
              <a:t>composent </a:t>
            </a:r>
            <a:r>
              <a:rPr lang="fr-CA" sz="5333" b="1" dirty="0" smtClean="0">
                <a:solidFill>
                  <a:prstClr val="black"/>
                </a:solidFill>
                <a:latin typeface="Calibri"/>
              </a:rPr>
              <a:t>en plus</a:t>
            </a:r>
            <a:r>
              <a:rPr kumimoji="0" lang="fr-CA" sz="5333" b="1" i="0" u="none" strike="noStrike" kern="1200" cap="none" spc="0" normalizeH="0" baseline="0" noProof="0" dirty="0" smtClean="0">
                <a:ln>
                  <a:noFill/>
                </a:ln>
                <a:solidFill>
                  <a:prstClr val="black"/>
                </a:solidFill>
                <a:effectLst/>
                <a:uLnTx/>
                <a:uFillTx/>
                <a:latin typeface="Calibri"/>
                <a:ea typeface="+mj-ea"/>
                <a:cs typeface="+mj-cs"/>
              </a:rPr>
              <a:t> </a:t>
            </a:r>
            <a:r>
              <a:rPr kumimoji="0" lang="fr-CA" sz="5333" b="1" i="0" u="none" strike="noStrike" kern="1200" cap="none" spc="0" normalizeH="0" baseline="0" noProof="0" dirty="0">
                <a:ln>
                  <a:noFill/>
                </a:ln>
                <a:solidFill>
                  <a:prstClr val="black"/>
                </a:solidFill>
                <a:effectLst/>
                <a:uLnTx/>
                <a:uFillTx/>
                <a:latin typeface="Calibri"/>
                <a:ea typeface="+mj-ea"/>
                <a:cs typeface="+mj-cs"/>
              </a:rPr>
              <a:t>avec des enjeux d’ordre filiatif.</a:t>
            </a:r>
            <a:r>
              <a:rPr kumimoji="0" lang="fr-CA" sz="5867" b="0" i="0" u="none" strike="noStrike" kern="1200" cap="none" spc="0" normalizeH="0" baseline="0" noProof="0" dirty="0">
                <a:ln>
                  <a:noFill/>
                </a:ln>
                <a:solidFill>
                  <a:prstClr val="black"/>
                </a:solidFill>
                <a:effectLst/>
                <a:uLnTx/>
                <a:uFillTx/>
                <a:latin typeface="Calibri"/>
                <a:ea typeface="+mj-ea"/>
                <a:cs typeface="+mj-cs"/>
              </a:rPr>
              <a:t/>
            </a:r>
            <a:br>
              <a:rPr kumimoji="0" lang="fr-CA" sz="5867" b="0" i="0" u="none" strike="noStrike" kern="1200" cap="none" spc="0" normalizeH="0" baseline="0" noProof="0" dirty="0">
                <a:ln>
                  <a:noFill/>
                </a:ln>
                <a:solidFill>
                  <a:prstClr val="black"/>
                </a:solidFill>
                <a:effectLst/>
                <a:uLnTx/>
                <a:uFillTx/>
                <a:latin typeface="Calibri"/>
                <a:ea typeface="+mj-ea"/>
                <a:cs typeface="+mj-cs"/>
              </a:rPr>
            </a:br>
            <a:endParaRPr kumimoji="0" lang="fr-CA" sz="5867" b="0" i="0" u="none" strike="noStrike" kern="1200" cap="none" spc="0" normalizeH="0" baseline="0" noProof="0" dirty="0">
              <a:ln>
                <a:noFill/>
              </a:ln>
              <a:solidFill>
                <a:prstClr val="black"/>
              </a:solidFill>
              <a:effectLst/>
              <a:uLnTx/>
              <a:uFillTx/>
              <a:latin typeface="Calibri"/>
              <a:ea typeface="+mj-ea"/>
              <a:cs typeface="+mj-cs"/>
            </a:endParaRPr>
          </a:p>
        </p:txBody>
      </p:sp>
      <p:sp>
        <p:nvSpPr>
          <p:cNvPr id="12" name="Rectangle 11"/>
          <p:cNvSpPr/>
          <p:nvPr/>
        </p:nvSpPr>
        <p:spPr>
          <a:xfrm rot="5400000">
            <a:off x="2647122" y="3613517"/>
            <a:ext cx="356657" cy="4788160"/>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fr-CA" sz="2400" b="0" i="0" u="none" strike="noStrike" kern="1200" cap="none" spc="0" normalizeH="0" baseline="0" noProof="0">
              <a:ln>
                <a:noFill/>
              </a:ln>
              <a:solidFill>
                <a:prstClr val="white"/>
              </a:solidFill>
              <a:effectLst/>
              <a:uLnTx/>
              <a:uFillTx/>
              <a:latin typeface="Calibri"/>
              <a:ea typeface="+mn-ea"/>
              <a:cs typeface="+mn-cs"/>
            </a:endParaRPr>
          </a:p>
        </p:txBody>
      </p:sp>
      <p:sp>
        <p:nvSpPr>
          <p:cNvPr id="2" name="Espace réservé du numéro de diapositive 1"/>
          <p:cNvSpPr>
            <a:spLocks noGrp="1"/>
          </p:cNvSpPr>
          <p:nvPr>
            <p:ph type="sldNum" sz="quarter" idx="12"/>
          </p:nvPr>
        </p:nvSpPr>
        <p:spPr/>
        <p:txBody>
          <a:bodyPr/>
          <a:lstStyle/>
          <a:p>
            <a:fld id="{0345F6E8-4435-4009-8CFD-D3081C6A7E70}" type="slidenum">
              <a:rPr lang="fr-CA" smtClean="0"/>
              <a:t>10</a:t>
            </a:fld>
            <a:endParaRPr lang="fr-CA"/>
          </a:p>
        </p:txBody>
      </p:sp>
    </p:spTree>
    <p:extLst>
      <p:ext uri="{BB962C8B-B14F-4D97-AF65-F5344CB8AC3E}">
        <p14:creationId xmlns:p14="http://schemas.microsoft.com/office/powerpoint/2010/main" val="1617788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Flèche droite 34"/>
          <p:cNvSpPr/>
          <p:nvPr/>
        </p:nvSpPr>
        <p:spPr>
          <a:xfrm>
            <a:off x="181116" y="1216073"/>
            <a:ext cx="10375099" cy="1428836"/>
          </a:xfrm>
          <a:prstGeom prst="rightArrow">
            <a:avLst/>
          </a:prstGeom>
          <a:solidFill>
            <a:srgbClr val="00B0C8"/>
          </a:solidFill>
          <a:ln w="47625">
            <a:solidFill>
              <a:schemeClr val="tx1"/>
            </a:solidFill>
          </a:ln>
          <a:effectLst/>
          <a:scene3d>
            <a:camera prst="orthographicFront"/>
            <a:lightRig rig="threePt" dir="t"/>
          </a:scene3d>
          <a:sp3d>
            <a:bevelT w="114300" prst="artDeco"/>
          </a:sp3d>
        </p:spPr>
        <p:style>
          <a:lnRef idx="0">
            <a:scrgbClr r="0" g="0" b="0"/>
          </a:lnRef>
          <a:fillRef idx="1">
            <a:scrgbClr r="0" g="0" b="0"/>
          </a:fillRef>
          <a:effectRef idx="0">
            <a:scrgbClr r="0" g="0" b="0"/>
          </a:effectRef>
          <a:fontRef idx="minor">
            <a:schemeClr val="dk1">
              <a:hueOff val="0"/>
              <a:satOff val="0"/>
              <a:lumOff val="0"/>
              <a:alphaOff val="0"/>
            </a:schemeClr>
          </a:fontRef>
        </p:style>
      </p:sp>
      <p:graphicFrame>
        <p:nvGraphicFramePr>
          <p:cNvPr id="4" name="Espace réservé du contenu 3"/>
          <p:cNvGraphicFramePr>
            <a:graphicFrameLocks/>
          </p:cNvGraphicFramePr>
          <p:nvPr>
            <p:extLst>
              <p:ext uri="{D42A27DB-BD31-4B8C-83A1-F6EECF244321}">
                <p14:modId xmlns:p14="http://schemas.microsoft.com/office/powerpoint/2010/main" val="988486964"/>
              </p:ext>
            </p:extLst>
          </p:nvPr>
        </p:nvGraphicFramePr>
        <p:xfrm>
          <a:off x="5845827" y="2632508"/>
          <a:ext cx="4710387" cy="39584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3" name="Rectangle à coins arrondis 32"/>
          <p:cNvSpPr/>
          <p:nvPr/>
        </p:nvSpPr>
        <p:spPr>
          <a:xfrm>
            <a:off x="2320565" y="1723230"/>
            <a:ext cx="1624627" cy="1063463"/>
          </a:xfrm>
          <a:prstGeom prst="roundRect">
            <a:avLst/>
          </a:prstGeom>
          <a:solidFill>
            <a:schemeClr val="accent5">
              <a:lumMod val="75000"/>
            </a:schemeClr>
          </a:solidFill>
          <a:scene3d>
            <a:camera prst="orthographicFront"/>
            <a:lightRig rig="threePt" dir="t"/>
          </a:scene3d>
          <a:sp3d>
            <a:bevelT w="114300" prst="artDeco"/>
          </a:sp3d>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pPr algn="ctr"/>
            <a:r>
              <a:rPr lang="fr-CA" b="1" dirty="0" smtClean="0">
                <a:effectLst>
                  <a:outerShdw blurRad="38100" dist="38100" dir="2700000" algn="tl">
                    <a:srgbClr val="000000">
                      <a:alpha val="43137"/>
                    </a:srgbClr>
                  </a:outerShdw>
                </a:effectLst>
              </a:rPr>
              <a:t>Retrait de l’enfant </a:t>
            </a:r>
            <a:endParaRPr lang="fr-CA" b="1" dirty="0">
              <a:effectLst>
                <a:outerShdw blurRad="38100" dist="38100" dir="2700000" algn="tl">
                  <a:srgbClr val="000000">
                    <a:alpha val="43137"/>
                  </a:srgbClr>
                </a:outerShdw>
              </a:effectLst>
            </a:endParaRPr>
          </a:p>
        </p:txBody>
      </p:sp>
      <p:sp>
        <p:nvSpPr>
          <p:cNvPr id="31" name="Rectangle à coins arrondis 30"/>
          <p:cNvSpPr/>
          <p:nvPr/>
        </p:nvSpPr>
        <p:spPr>
          <a:xfrm>
            <a:off x="434321" y="1714415"/>
            <a:ext cx="1580706" cy="1046520"/>
          </a:xfrm>
          <a:prstGeom prst="roundRect">
            <a:avLst/>
          </a:prstGeom>
          <a:solidFill>
            <a:srgbClr val="009FB4"/>
          </a:solidFill>
          <a:scene3d>
            <a:camera prst="orthographicFront"/>
            <a:lightRig rig="threePt" dir="t"/>
          </a:scene3d>
          <a:sp3d>
            <a:bevelT w="114300" prst="artDeco"/>
          </a:sp3d>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pPr algn="ctr"/>
            <a:r>
              <a:rPr lang="fr-CA" sz="1600" b="1" dirty="0" smtClean="0">
                <a:solidFill>
                  <a:schemeClr val="bg1"/>
                </a:solidFill>
                <a:effectLst>
                  <a:outerShdw blurRad="38100" dist="38100" dir="2700000" algn="tl">
                    <a:srgbClr val="000000">
                      <a:alpha val="43137"/>
                    </a:srgbClr>
                  </a:outerShdw>
                </a:effectLst>
              </a:rPr>
              <a:t>Évaluation/</a:t>
            </a:r>
          </a:p>
          <a:p>
            <a:pPr algn="ctr"/>
            <a:r>
              <a:rPr lang="fr-CA" sz="1600" b="1" dirty="0" smtClean="0">
                <a:solidFill>
                  <a:schemeClr val="bg1"/>
                </a:solidFill>
                <a:effectLst>
                  <a:outerShdw blurRad="38100" dist="38100" dir="2700000" algn="tl">
                    <a:srgbClr val="000000">
                      <a:alpha val="43137"/>
                    </a:srgbClr>
                  </a:outerShdw>
                </a:effectLst>
              </a:rPr>
              <a:t>Orientation</a:t>
            </a:r>
          </a:p>
          <a:p>
            <a:pPr algn="ctr"/>
            <a:r>
              <a:rPr lang="fr-CA" sz="1400" b="1" dirty="0" smtClean="0">
                <a:solidFill>
                  <a:schemeClr val="bg1"/>
                </a:solidFill>
                <a:effectLst>
                  <a:outerShdw blurRad="38100" dist="38100" dir="2700000" algn="tl">
                    <a:srgbClr val="000000">
                      <a:alpha val="43137"/>
                    </a:srgbClr>
                  </a:outerShdw>
                </a:effectLst>
              </a:rPr>
              <a:t>&gt;30 jours </a:t>
            </a:r>
            <a:endParaRPr lang="fr-CA" sz="1400" b="1" dirty="0">
              <a:solidFill>
                <a:schemeClr val="bg1"/>
              </a:solidFill>
              <a:effectLst>
                <a:outerShdw blurRad="38100" dist="38100" dir="2700000" algn="tl">
                  <a:srgbClr val="000000">
                    <a:alpha val="43137"/>
                  </a:srgbClr>
                </a:outerShdw>
              </a:effectLst>
            </a:endParaRPr>
          </a:p>
        </p:txBody>
      </p:sp>
      <p:sp>
        <p:nvSpPr>
          <p:cNvPr id="27" name="Rectangle à coins arrondis 26"/>
          <p:cNvSpPr/>
          <p:nvPr/>
        </p:nvSpPr>
        <p:spPr>
          <a:xfrm>
            <a:off x="6046044" y="4740683"/>
            <a:ext cx="1719315" cy="1004389"/>
          </a:xfrm>
          <a:prstGeom prst="roundRect">
            <a:avLst/>
          </a:prstGeom>
          <a:solidFill>
            <a:srgbClr val="7030A0"/>
          </a:solidFill>
          <a:scene3d>
            <a:camera prst="orthographicFront"/>
            <a:lightRig rig="threePt" dir="t"/>
          </a:scene3d>
          <a:sp3d>
            <a:bevelT w="114300" prst="artDeco"/>
          </a:sp3d>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r>
              <a:rPr lang="fr-CA" sz="1600" b="1" dirty="0" smtClean="0">
                <a:effectLst>
                  <a:outerShdw blurRad="38100" dist="38100" dir="2700000" algn="tl">
                    <a:srgbClr val="000000">
                      <a:alpha val="43137"/>
                    </a:srgbClr>
                  </a:outerShdw>
                </a:effectLst>
              </a:rPr>
              <a:t>Déclaration en admissibilité à l’adoption (DAA)</a:t>
            </a:r>
            <a:endParaRPr lang="fr-CA" sz="1600" b="1" dirty="0">
              <a:effectLst>
                <a:outerShdw blurRad="38100" dist="38100" dir="2700000" algn="tl">
                  <a:srgbClr val="000000">
                    <a:alpha val="43137"/>
                  </a:srgbClr>
                </a:outerShdw>
              </a:effectLst>
            </a:endParaRPr>
          </a:p>
        </p:txBody>
      </p:sp>
      <p:sp>
        <p:nvSpPr>
          <p:cNvPr id="25" name="Rectangle à coins arrondis 24"/>
          <p:cNvSpPr/>
          <p:nvPr/>
        </p:nvSpPr>
        <p:spPr>
          <a:xfrm>
            <a:off x="4100718" y="1695182"/>
            <a:ext cx="1610614" cy="1079359"/>
          </a:xfrm>
          <a:prstGeom prst="roundRect">
            <a:avLst/>
          </a:prstGeom>
          <a:solidFill>
            <a:schemeClr val="tx2">
              <a:lumMod val="75000"/>
            </a:schemeClr>
          </a:solidFill>
          <a:scene3d>
            <a:camera prst="orthographicFront"/>
            <a:lightRig rig="threePt" dir="t"/>
          </a:scene3d>
          <a:sp3d>
            <a:bevelT w="114300" prst="artDeco"/>
          </a:sp3d>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pPr algn="ctr"/>
            <a:r>
              <a:rPr lang="fr-CA" b="1" dirty="0" smtClean="0">
                <a:effectLst>
                  <a:outerShdw blurRad="38100" dist="38100" dir="2700000" algn="tl">
                    <a:srgbClr val="000000">
                      <a:alpha val="43137"/>
                    </a:srgbClr>
                  </a:outerShdw>
                </a:effectLst>
              </a:rPr>
              <a:t>Concertations cliniques </a:t>
            </a:r>
            <a:endParaRPr lang="fr-CA" b="1" dirty="0">
              <a:effectLst>
                <a:outerShdw blurRad="38100" dist="38100" dir="2700000" algn="tl">
                  <a:srgbClr val="000000">
                    <a:alpha val="43137"/>
                  </a:srgbClr>
                </a:outerShdw>
              </a:effectLst>
            </a:endParaRPr>
          </a:p>
        </p:txBody>
      </p:sp>
      <p:sp>
        <p:nvSpPr>
          <p:cNvPr id="23" name="Rectangle à coins arrondis 22"/>
          <p:cNvSpPr/>
          <p:nvPr/>
        </p:nvSpPr>
        <p:spPr>
          <a:xfrm>
            <a:off x="6036291" y="3632331"/>
            <a:ext cx="1719315" cy="858026"/>
          </a:xfrm>
          <a:prstGeom prst="roundRect">
            <a:avLst/>
          </a:prstGeom>
          <a:solidFill>
            <a:srgbClr val="7030A0"/>
          </a:solidFill>
          <a:scene3d>
            <a:camera prst="orthographicFront"/>
            <a:lightRig rig="threePt" dir="t"/>
          </a:scene3d>
          <a:sp3d>
            <a:bevelT w="114300" prst="artDeco"/>
          </a:sp3d>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pPr algn="ctr"/>
            <a:r>
              <a:rPr lang="fr-CA" b="1" dirty="0" smtClean="0">
                <a:effectLst>
                  <a:outerShdw blurRad="38100" dist="38100" dir="2700000" algn="tl">
                    <a:srgbClr val="000000">
                      <a:alpha val="43137"/>
                    </a:srgbClr>
                  </a:outerShdw>
                </a:effectLst>
              </a:rPr>
              <a:t>Consentement à l’adoption</a:t>
            </a:r>
            <a:endParaRPr lang="fr-CA" b="1" dirty="0">
              <a:effectLst>
                <a:outerShdw blurRad="38100" dist="38100" dir="2700000" algn="tl">
                  <a:srgbClr val="000000">
                    <a:alpha val="43137"/>
                  </a:srgbClr>
                </a:outerShdw>
              </a:effectLst>
            </a:endParaRPr>
          </a:p>
        </p:txBody>
      </p:sp>
      <p:grpSp>
        <p:nvGrpSpPr>
          <p:cNvPr id="14" name="Groupe 13"/>
          <p:cNvGrpSpPr/>
          <p:nvPr/>
        </p:nvGrpSpPr>
        <p:grpSpPr>
          <a:xfrm>
            <a:off x="10595291" y="3792416"/>
            <a:ext cx="1374744" cy="1917622"/>
            <a:chOff x="8658812" y="1676879"/>
            <a:chExt cx="916070" cy="718661"/>
          </a:xfrm>
          <a:solidFill>
            <a:srgbClr val="00AEC7"/>
          </a:solidFill>
        </p:grpSpPr>
        <p:sp>
          <p:nvSpPr>
            <p:cNvPr id="21" name="Rectangle à coins arrondis 20"/>
            <p:cNvSpPr/>
            <p:nvPr/>
          </p:nvSpPr>
          <p:spPr>
            <a:xfrm>
              <a:off x="8658812" y="1676879"/>
              <a:ext cx="916070" cy="718661"/>
            </a:xfrm>
            <a:prstGeom prst="roundRect">
              <a:avLst/>
            </a:prstGeom>
            <a:grpFill/>
            <a:ln>
              <a:solidFill>
                <a:schemeClr val="tx1"/>
              </a:solidFill>
            </a:ln>
            <a:scene3d>
              <a:camera prst="orthographicFront"/>
              <a:lightRig rig="threePt" dir="t"/>
            </a:scene3d>
            <a:sp3d>
              <a:bevelT w="114300" prst="artDeco"/>
            </a:sp3d>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22" name="Rectangle 21"/>
            <p:cNvSpPr/>
            <p:nvPr/>
          </p:nvSpPr>
          <p:spPr>
            <a:xfrm>
              <a:off x="8693894" y="1711961"/>
              <a:ext cx="845906" cy="648497"/>
            </a:xfrm>
            <a:prstGeom prst="rect">
              <a:avLst/>
            </a:prstGeom>
            <a:grpFill/>
            <a:ln>
              <a:solidFill>
                <a:schemeClr val="tx1"/>
              </a:solidFill>
            </a:ln>
            <a:scene3d>
              <a:camera prst="orthographicFront"/>
              <a:lightRig rig="threePt" dir="t"/>
            </a:scene3d>
            <a:sp3d>
              <a:bevelT w="114300" prst="artDeco"/>
            </a:sp3d>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2000" b="1" kern="1200" dirty="0" smtClean="0">
                  <a:solidFill>
                    <a:schemeClr val="bg1"/>
                  </a:solidFill>
                  <a:effectLst>
                    <a:outerShdw blurRad="38100" dist="38100" dir="2700000" algn="tl">
                      <a:srgbClr val="000000">
                        <a:alpha val="43137"/>
                      </a:srgbClr>
                    </a:outerShdw>
                  </a:effectLst>
                </a:rPr>
                <a:t>Jugement d’adoption</a:t>
              </a:r>
              <a:endParaRPr lang="fr-FR" sz="2000" b="1" kern="1200" dirty="0">
                <a:solidFill>
                  <a:schemeClr val="bg1"/>
                </a:solidFill>
                <a:effectLst>
                  <a:outerShdw blurRad="38100" dist="38100" dir="2700000" algn="tl">
                    <a:srgbClr val="000000">
                      <a:alpha val="43137"/>
                    </a:srgbClr>
                  </a:outerShdw>
                </a:effectLst>
              </a:endParaRPr>
            </a:p>
          </p:txBody>
        </p:sp>
      </p:grpSp>
      <p:sp>
        <p:nvSpPr>
          <p:cNvPr id="17" name="Rectangle à coins arrondis 16"/>
          <p:cNvSpPr/>
          <p:nvPr/>
        </p:nvSpPr>
        <p:spPr>
          <a:xfrm>
            <a:off x="8124593" y="3867284"/>
            <a:ext cx="1533923" cy="1329159"/>
          </a:xfrm>
          <a:prstGeom prst="roundRect">
            <a:avLst/>
          </a:prstGeom>
          <a:solidFill>
            <a:srgbClr val="B33BE9"/>
          </a:solidFill>
          <a:scene3d>
            <a:camera prst="orthographicFront"/>
            <a:lightRig rig="threePt" dir="t"/>
          </a:scene3d>
          <a:sp3d>
            <a:bevelT w="114300" prst="artDeco"/>
          </a:sp3d>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pPr algn="ctr"/>
            <a:r>
              <a:rPr lang="fr-CA" b="1" dirty="0" smtClean="0">
                <a:effectLst>
                  <a:outerShdw blurRad="38100" dist="38100" dir="2700000" algn="tl">
                    <a:srgbClr val="000000">
                      <a:alpha val="43137"/>
                    </a:srgbClr>
                  </a:outerShdw>
                </a:effectLst>
              </a:rPr>
              <a:t>Ordonnance de placement (OPA)</a:t>
            </a:r>
            <a:endParaRPr lang="fr-CA" b="1" dirty="0">
              <a:effectLst>
                <a:outerShdw blurRad="38100" dist="38100" dir="2700000" algn="tl">
                  <a:srgbClr val="000000">
                    <a:alpha val="43137"/>
                  </a:srgbClr>
                </a:outerShdw>
              </a:effectLst>
            </a:endParaRPr>
          </a:p>
        </p:txBody>
      </p:sp>
      <p:sp>
        <p:nvSpPr>
          <p:cNvPr id="40" name="Titre 39"/>
          <p:cNvSpPr>
            <a:spLocks noGrp="1"/>
          </p:cNvSpPr>
          <p:nvPr>
            <p:ph type="title"/>
          </p:nvPr>
        </p:nvSpPr>
        <p:spPr>
          <a:xfrm>
            <a:off x="189621" y="543297"/>
            <a:ext cx="12192000" cy="980575"/>
          </a:xfrm>
        </p:spPr>
        <p:txBody>
          <a:bodyPr>
            <a:normAutofit fontScale="90000"/>
          </a:bodyPr>
          <a:lstStyle/>
          <a:p>
            <a:r>
              <a:rPr lang="fr-CA" sz="4800" b="1" dirty="0" smtClean="0"/>
              <a:t>PLANIFICATION CONCURRENTE </a:t>
            </a:r>
            <a:r>
              <a:rPr lang="fr-CA" sz="4800" dirty="0" smtClean="0"/>
              <a:t/>
            </a:r>
            <a:br>
              <a:rPr lang="fr-CA" sz="4800" dirty="0" smtClean="0"/>
            </a:br>
            <a:r>
              <a:rPr lang="fr-CA" sz="4000" dirty="0" smtClean="0"/>
              <a:t> </a:t>
            </a:r>
            <a:endParaRPr lang="fr-CA" sz="4000" dirty="0"/>
          </a:p>
        </p:txBody>
      </p:sp>
      <p:sp>
        <p:nvSpPr>
          <p:cNvPr id="2" name="Espace réservé du numéro de diapositive 1"/>
          <p:cNvSpPr>
            <a:spLocks noGrp="1"/>
          </p:cNvSpPr>
          <p:nvPr>
            <p:ph type="sldNum" sz="quarter" idx="12"/>
          </p:nvPr>
        </p:nvSpPr>
        <p:spPr/>
        <p:txBody>
          <a:bodyPr/>
          <a:lstStyle/>
          <a:p>
            <a:fld id="{0345F6E8-4435-4009-8CFD-D3081C6A7E70}" type="slidenum">
              <a:rPr lang="fr-CA" smtClean="0"/>
              <a:t>11</a:t>
            </a:fld>
            <a:endParaRPr lang="fr-CA"/>
          </a:p>
        </p:txBody>
      </p:sp>
      <p:sp>
        <p:nvSpPr>
          <p:cNvPr id="41" name="Rectangle à coins arrondis 40"/>
          <p:cNvSpPr/>
          <p:nvPr/>
        </p:nvSpPr>
        <p:spPr>
          <a:xfrm>
            <a:off x="6016870" y="1714414"/>
            <a:ext cx="1678531" cy="1078210"/>
          </a:xfrm>
          <a:prstGeom prst="roundRect">
            <a:avLst/>
          </a:prstGeom>
          <a:solidFill>
            <a:schemeClr val="tx1">
              <a:lumMod val="50000"/>
              <a:lumOff val="50000"/>
            </a:schemeClr>
          </a:solidFill>
          <a:scene3d>
            <a:camera prst="orthographicFront"/>
            <a:lightRig rig="threePt" dir="t"/>
          </a:scene3d>
          <a:sp3d>
            <a:bevelT w="114300" prst="artDeco"/>
          </a:sp3d>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pPr algn="ctr"/>
            <a:r>
              <a:rPr lang="fr-CA" b="1" dirty="0" smtClean="0">
                <a:solidFill>
                  <a:schemeClr val="bg1"/>
                </a:solidFill>
                <a:effectLst>
                  <a:outerShdw blurRad="38100" dist="38100" dir="2700000" algn="tl">
                    <a:srgbClr val="000000">
                      <a:alpha val="43137"/>
                    </a:srgbClr>
                  </a:outerShdw>
                </a:effectLst>
              </a:rPr>
              <a:t>Placement</a:t>
            </a:r>
            <a:r>
              <a:rPr lang="fr-CA" sz="1000" b="1" dirty="0" smtClean="0">
                <a:solidFill>
                  <a:schemeClr val="tx1"/>
                </a:solidFill>
              </a:rPr>
              <a:t> </a:t>
            </a:r>
          </a:p>
          <a:p>
            <a:pPr algn="ctr"/>
            <a:r>
              <a:rPr lang="fr-CA" sz="1400" b="1" dirty="0" smtClean="0">
                <a:solidFill>
                  <a:schemeClr val="bg1"/>
                </a:solidFill>
                <a:effectLst>
                  <a:outerShdw blurRad="38100" dist="38100" dir="2700000" algn="tl">
                    <a:srgbClr val="000000">
                      <a:alpha val="43137"/>
                    </a:srgbClr>
                  </a:outerShdw>
                </a:effectLst>
              </a:rPr>
              <a:t>(Durée selon l’âge de l’enfant) </a:t>
            </a:r>
            <a:endParaRPr lang="fr-CA" sz="1400" b="1" dirty="0">
              <a:solidFill>
                <a:schemeClr val="bg1"/>
              </a:solidFill>
              <a:effectLst>
                <a:outerShdw blurRad="38100" dist="38100" dir="2700000" algn="tl">
                  <a:srgbClr val="000000">
                    <a:alpha val="43137"/>
                  </a:srgbClr>
                </a:outerShdw>
              </a:effectLst>
            </a:endParaRPr>
          </a:p>
        </p:txBody>
      </p:sp>
      <p:sp>
        <p:nvSpPr>
          <p:cNvPr id="6" name="ZoneTexte 5"/>
          <p:cNvSpPr txBox="1"/>
          <p:nvPr/>
        </p:nvSpPr>
        <p:spPr>
          <a:xfrm>
            <a:off x="333885" y="873514"/>
            <a:ext cx="2673370" cy="707886"/>
          </a:xfrm>
          <a:prstGeom prst="rect">
            <a:avLst/>
          </a:prstGeom>
          <a:noFill/>
        </p:spPr>
        <p:txBody>
          <a:bodyPr wrap="square" rtlCol="0">
            <a:spAutoFit/>
          </a:bodyPr>
          <a:lstStyle/>
          <a:p>
            <a:r>
              <a:rPr lang="fr-CA" sz="4000" b="1" dirty="0" smtClean="0">
                <a:effectLst>
                  <a:outerShdw blurRad="38100" dist="38100" dir="2700000" algn="tl">
                    <a:srgbClr val="000000">
                      <a:alpha val="43137"/>
                    </a:srgbClr>
                  </a:outerShdw>
                </a:effectLst>
              </a:rPr>
              <a:t>LPJ</a:t>
            </a:r>
            <a:endParaRPr lang="fr-CA" sz="4000" b="1" dirty="0">
              <a:effectLst>
                <a:outerShdw blurRad="38100" dist="38100" dir="2700000" algn="tl">
                  <a:srgbClr val="000000">
                    <a:alpha val="43137"/>
                  </a:srgbClr>
                </a:outerShdw>
              </a:effectLst>
            </a:endParaRPr>
          </a:p>
        </p:txBody>
      </p:sp>
      <p:sp>
        <p:nvSpPr>
          <p:cNvPr id="30" name="ZoneTexte 29"/>
          <p:cNvSpPr txBox="1"/>
          <p:nvPr/>
        </p:nvSpPr>
        <p:spPr>
          <a:xfrm>
            <a:off x="3629498" y="4275472"/>
            <a:ext cx="2081834" cy="584775"/>
          </a:xfrm>
          <a:prstGeom prst="rect">
            <a:avLst/>
          </a:prstGeom>
          <a:noFill/>
        </p:spPr>
        <p:txBody>
          <a:bodyPr wrap="square" rtlCol="0">
            <a:spAutoFit/>
          </a:bodyPr>
          <a:lstStyle/>
          <a:p>
            <a:r>
              <a:rPr lang="fr-CA" sz="3200" b="1" dirty="0" smtClean="0">
                <a:effectLst>
                  <a:outerShdw blurRad="38100" dist="38100" dir="2700000" algn="tl">
                    <a:srgbClr val="000000">
                      <a:alpha val="43137"/>
                    </a:srgbClr>
                  </a:outerShdw>
                </a:effectLst>
              </a:rPr>
              <a:t>ADOPTION</a:t>
            </a:r>
            <a:endParaRPr lang="fr-CA" sz="3200" b="1" dirty="0">
              <a:effectLst>
                <a:outerShdw blurRad="38100" dist="38100" dir="2700000" algn="tl">
                  <a:srgbClr val="000000">
                    <a:alpha val="43137"/>
                  </a:srgbClr>
                </a:outerShdw>
              </a:effectLst>
            </a:endParaRPr>
          </a:p>
        </p:txBody>
      </p:sp>
      <p:grpSp>
        <p:nvGrpSpPr>
          <p:cNvPr id="20" name="Groupe 19"/>
          <p:cNvGrpSpPr/>
          <p:nvPr/>
        </p:nvGrpSpPr>
        <p:grpSpPr>
          <a:xfrm>
            <a:off x="10620131" y="1065082"/>
            <a:ext cx="1325065" cy="1803154"/>
            <a:chOff x="8658812" y="1676879"/>
            <a:chExt cx="916070" cy="718661"/>
          </a:xfrm>
          <a:solidFill>
            <a:srgbClr val="00AEC7"/>
          </a:solidFill>
        </p:grpSpPr>
        <p:sp>
          <p:nvSpPr>
            <p:cNvPr id="24" name="Rectangle à coins arrondis 23"/>
            <p:cNvSpPr/>
            <p:nvPr/>
          </p:nvSpPr>
          <p:spPr>
            <a:xfrm>
              <a:off x="8658812" y="1676879"/>
              <a:ext cx="916070" cy="718661"/>
            </a:xfrm>
            <a:prstGeom prst="roundRect">
              <a:avLst/>
            </a:prstGeom>
            <a:grpFill/>
            <a:ln>
              <a:solidFill>
                <a:schemeClr val="tx1"/>
              </a:solidFill>
            </a:ln>
            <a:scene3d>
              <a:camera prst="orthographicFront"/>
              <a:lightRig rig="threePt" dir="t"/>
            </a:scene3d>
            <a:sp3d>
              <a:bevelT w="114300" prst="artDeco"/>
            </a:sp3d>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26" name="Rectangle 25"/>
            <p:cNvSpPr/>
            <p:nvPr/>
          </p:nvSpPr>
          <p:spPr>
            <a:xfrm>
              <a:off x="8693894" y="1711961"/>
              <a:ext cx="845906" cy="648497"/>
            </a:xfrm>
            <a:prstGeom prst="rect">
              <a:avLst/>
            </a:prstGeom>
            <a:grpFill/>
            <a:ln>
              <a:solidFill>
                <a:schemeClr val="tx1"/>
              </a:solidFill>
            </a:ln>
            <a:scene3d>
              <a:camera prst="orthographicFront"/>
              <a:lightRig rig="threePt" dir="t"/>
            </a:scene3d>
            <a:sp3d>
              <a:bevelT w="114300" prst="artDeco"/>
            </a:sp3d>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2000" b="1" dirty="0" smtClean="0">
                  <a:solidFill>
                    <a:schemeClr val="bg1"/>
                  </a:solidFill>
                  <a:effectLst>
                    <a:outerShdw blurRad="38100" dist="38100" dir="2700000" algn="tl">
                      <a:srgbClr val="000000">
                        <a:alpha val="43137"/>
                      </a:srgbClr>
                    </a:outerShdw>
                  </a:effectLst>
                </a:rPr>
                <a:t>Placement jusqu’à la majorité</a:t>
              </a:r>
              <a:endParaRPr lang="fr-FR" sz="2000" b="1" kern="1200" dirty="0">
                <a:solidFill>
                  <a:schemeClr val="bg1"/>
                </a:solidFill>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981613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rot="5400000">
            <a:off x="4910053" y="-1453663"/>
            <a:ext cx="2371904" cy="12192003"/>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219170" rtl="0" eaLnBrk="1" fontAlgn="auto" latinLnBrk="0" hangingPunct="1">
              <a:lnSpc>
                <a:spcPct val="100000"/>
              </a:lnSpc>
              <a:spcBef>
                <a:spcPct val="20000"/>
              </a:spcBef>
              <a:spcAft>
                <a:spcPts val="0"/>
              </a:spcAft>
              <a:buClr>
                <a:srgbClr val="3333CC"/>
              </a:buClr>
              <a:buSzTx/>
              <a:buFontTx/>
              <a:buNone/>
              <a:tabLst/>
              <a:defRPr/>
            </a:pPr>
            <a:r>
              <a:rPr kumimoji="0" lang="fr-CH" sz="2400" b="0" i="0" u="none" strike="noStrike" kern="0" cap="none" spc="0" normalizeH="0" baseline="0" noProof="0" dirty="0">
                <a:ln>
                  <a:noFill/>
                </a:ln>
                <a:solidFill>
                  <a:srgbClr val="262699"/>
                </a:solidFill>
                <a:effectLst/>
                <a:uLnTx/>
                <a:uFillTx/>
                <a:latin typeface="Calibri"/>
                <a:ea typeface="+mn-ea"/>
                <a:cs typeface="+mn-cs"/>
              </a:rPr>
              <a:t> </a:t>
            </a:r>
            <a:endParaRPr kumimoji="0" lang="fr-CA" sz="24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Text Placeholder 6">
            <a:extLst>
              <a:ext uri="{FF2B5EF4-FFF2-40B4-BE49-F238E27FC236}">
                <a16:creationId xmlns:a16="http://schemas.microsoft.com/office/drawing/2014/main" id="{54E9E228-B02C-3941-B458-23CB2D67B476}"/>
              </a:ext>
            </a:extLst>
          </p:cNvPr>
          <p:cNvSpPr txBox="1">
            <a:spLocks/>
          </p:cNvSpPr>
          <p:nvPr/>
        </p:nvSpPr>
        <p:spPr>
          <a:xfrm>
            <a:off x="5615944" y="934646"/>
            <a:ext cx="6576056" cy="154729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1219170" rtl="0" eaLnBrk="1" fontAlgn="auto" latinLnBrk="0" hangingPunct="1">
              <a:lnSpc>
                <a:spcPct val="100000"/>
              </a:lnSpc>
              <a:spcBef>
                <a:spcPct val="20000"/>
              </a:spcBef>
              <a:spcAft>
                <a:spcPts val="0"/>
              </a:spcAft>
              <a:buClr>
                <a:prstClr val="black"/>
              </a:buClr>
              <a:buSzTx/>
              <a:buFont typeface="Arial" panose="020B0604020202020204" pitchFamily="34" charset="0"/>
              <a:buNone/>
              <a:tabLst/>
              <a:defRPr/>
            </a:pPr>
            <a:endParaRPr kumimoji="0" lang="fr-CH" sz="3200" b="1" i="0" u="none" strike="noStrike" kern="0" cap="none" spc="0" normalizeH="0" baseline="0" noProof="0" dirty="0">
              <a:ln>
                <a:noFill/>
              </a:ln>
              <a:solidFill>
                <a:prstClr val="black"/>
              </a:solidFill>
              <a:effectLst/>
              <a:uLnTx/>
              <a:uFillTx/>
              <a:latin typeface="Calibri"/>
              <a:ea typeface="+mn-ea"/>
              <a:cs typeface="+mn-cs"/>
            </a:endParaRPr>
          </a:p>
        </p:txBody>
      </p:sp>
      <p:graphicFrame>
        <p:nvGraphicFramePr>
          <p:cNvPr id="8" name="Tableau 7"/>
          <p:cNvGraphicFramePr>
            <a:graphicFrameLocks noGrp="1"/>
          </p:cNvGraphicFramePr>
          <p:nvPr>
            <p:extLst>
              <p:ext uri="{D42A27DB-BD31-4B8C-83A1-F6EECF244321}">
                <p14:modId xmlns:p14="http://schemas.microsoft.com/office/powerpoint/2010/main" val="1255012385"/>
              </p:ext>
            </p:extLst>
          </p:nvPr>
        </p:nvGraphicFramePr>
        <p:xfrm>
          <a:off x="3" y="2795529"/>
          <a:ext cx="12192012" cy="3032760"/>
        </p:xfrm>
        <a:graphic>
          <a:graphicData uri="http://schemas.openxmlformats.org/drawingml/2006/table">
            <a:tbl>
              <a:tblPr firstRow="1" bandRow="1">
                <a:tableStyleId>{073A0DAA-6AF3-43AB-8588-CEC1D06C72B9}</a:tableStyleId>
              </a:tblPr>
              <a:tblGrid>
                <a:gridCol w="4586295">
                  <a:extLst>
                    <a:ext uri="{9D8B030D-6E8A-4147-A177-3AD203B41FA5}">
                      <a16:colId xmlns:a16="http://schemas.microsoft.com/office/drawing/2014/main" val="1044908502"/>
                    </a:ext>
                  </a:extLst>
                </a:gridCol>
                <a:gridCol w="7605717">
                  <a:extLst>
                    <a:ext uri="{9D8B030D-6E8A-4147-A177-3AD203B41FA5}">
                      <a16:colId xmlns:a16="http://schemas.microsoft.com/office/drawing/2014/main" val="1778240917"/>
                    </a:ext>
                  </a:extLst>
                </a:gridCol>
              </a:tblGrid>
              <a:tr h="108890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fr-CA" sz="2700" dirty="0" smtClean="0">
                        <a:effectLst>
                          <a:outerShdw blurRad="38100" dist="38100" dir="2700000" algn="tl">
                            <a:srgbClr val="000000">
                              <a:alpha val="43137"/>
                            </a:srgbClr>
                          </a:outerShdw>
                        </a:effectLst>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fr-CA" sz="2400" dirty="0" smtClean="0">
                        <a:effectLst>
                          <a:outerShdw blurRad="38100" dist="38100" dir="2700000" algn="tl">
                            <a:srgbClr val="000000">
                              <a:alpha val="43137"/>
                            </a:srgbClr>
                          </a:outerShdw>
                        </a:effectLst>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fr-CA" sz="2400" dirty="0" smtClean="0">
                          <a:effectLst>
                            <a:outerShdw blurRad="38100" dist="38100" dir="2700000" algn="tl">
                              <a:srgbClr val="000000">
                                <a:alpha val="43137"/>
                              </a:srgbClr>
                            </a:outerShdw>
                          </a:effectLst>
                        </a:rPr>
                        <a:t>Années</a:t>
                      </a:r>
                      <a:endParaRPr lang="fr-CA" sz="2400" dirty="0">
                        <a:effectLst>
                          <a:outerShdw blurRad="38100" dist="38100" dir="2700000" algn="tl">
                            <a:srgbClr val="000000">
                              <a:alpha val="43137"/>
                            </a:srgbClr>
                          </a:outerShdw>
                        </a:effectLst>
                      </a:endParaRPr>
                    </a:p>
                  </a:txBody>
                  <a:tcPr marL="121920" marR="121920" marT="60960" marB="60960">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fr-CA" sz="2700" dirty="0" smtClean="0">
                        <a:effectLst>
                          <a:outerShdw blurRad="38100" dist="38100" dir="2700000" algn="tl">
                            <a:srgbClr val="000000">
                              <a:alpha val="43137"/>
                            </a:srgbClr>
                          </a:outerShdw>
                        </a:effectLst>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fr-CA" sz="2400" dirty="0" smtClean="0">
                        <a:effectLst>
                          <a:outerShdw blurRad="38100" dist="38100" dir="2700000" algn="tl">
                            <a:srgbClr val="000000">
                              <a:alpha val="43137"/>
                            </a:srgbClr>
                          </a:outerShdw>
                        </a:effectLst>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fr-CA" sz="2400" dirty="0" smtClean="0">
                          <a:effectLst>
                            <a:outerShdw blurRad="38100" dist="38100" dir="2700000" algn="tl">
                              <a:srgbClr val="000000">
                                <a:alpha val="43137"/>
                              </a:srgbClr>
                            </a:outerShdw>
                          </a:effectLst>
                        </a:rPr>
                        <a:t>Nombre d’enfants placés en banque</a:t>
                      </a:r>
                      <a:r>
                        <a:rPr lang="fr-CA" sz="2400" baseline="0" dirty="0" smtClean="0">
                          <a:effectLst>
                            <a:outerShdw blurRad="38100" dist="38100" dir="2700000" algn="tl">
                              <a:srgbClr val="000000">
                                <a:alpha val="43137"/>
                              </a:srgbClr>
                            </a:outerShdw>
                          </a:effectLst>
                        </a:rPr>
                        <a:t> </a:t>
                      </a:r>
                      <a:r>
                        <a:rPr lang="fr-CA" sz="2400" dirty="0" smtClean="0">
                          <a:effectLst>
                            <a:outerShdw blurRad="38100" dist="38100" dir="2700000" algn="tl">
                              <a:srgbClr val="000000">
                                <a:alpha val="43137"/>
                              </a:srgbClr>
                            </a:outerShdw>
                          </a:effectLst>
                        </a:rPr>
                        <a:t>mixte</a:t>
                      </a:r>
                    </a:p>
                  </a:txBody>
                  <a:tcPr marL="121920" marR="121920" marT="60960" marB="60960">
                    <a:noFill/>
                  </a:tcPr>
                </a:tc>
                <a:extLst>
                  <a:ext uri="{0D108BD9-81ED-4DB2-BD59-A6C34878D82A}">
                    <a16:rowId xmlns:a16="http://schemas.microsoft.com/office/drawing/2014/main" val="1382135578"/>
                  </a:ext>
                </a:extLst>
              </a:tr>
              <a:tr h="435409">
                <a:tc>
                  <a:txBody>
                    <a:bodyPr/>
                    <a:lstStyle/>
                    <a:p>
                      <a:pPr algn="ctr"/>
                      <a:r>
                        <a:rPr lang="fr-CA" sz="2100" b="1" dirty="0" smtClean="0">
                          <a:solidFill>
                            <a:schemeClr val="bg1"/>
                          </a:solidFill>
                        </a:rPr>
                        <a:t>2021</a:t>
                      </a:r>
                      <a:r>
                        <a:rPr lang="fr-CA" sz="2100" b="1" baseline="0" dirty="0" smtClean="0">
                          <a:solidFill>
                            <a:schemeClr val="bg1"/>
                          </a:solidFill>
                        </a:rPr>
                        <a:t> à 2022</a:t>
                      </a:r>
                      <a:endParaRPr lang="fr-CA" sz="2100" b="1" dirty="0">
                        <a:solidFill>
                          <a:schemeClr val="bg1"/>
                        </a:solidFill>
                      </a:endParaRPr>
                    </a:p>
                  </a:txBody>
                  <a:tcPr marL="121920" marR="121920" marT="60960" marB="60960">
                    <a:noFill/>
                  </a:tcPr>
                </a:tc>
                <a:tc>
                  <a:txBody>
                    <a:bodyPr/>
                    <a:lstStyle/>
                    <a:p>
                      <a:pPr algn="ctr"/>
                      <a:r>
                        <a:rPr lang="fr-CA" sz="2100" b="1" dirty="0" smtClean="0">
                          <a:solidFill>
                            <a:schemeClr val="bg1"/>
                          </a:solidFill>
                        </a:rPr>
                        <a:t>36</a:t>
                      </a:r>
                      <a:endParaRPr lang="fr-CA" sz="2100" b="1" dirty="0">
                        <a:solidFill>
                          <a:schemeClr val="bg1"/>
                        </a:solidFill>
                      </a:endParaRPr>
                    </a:p>
                  </a:txBody>
                  <a:tcPr marL="121920" marR="121920" marT="60960" marB="60960">
                    <a:noFill/>
                  </a:tcPr>
                </a:tc>
                <a:extLst>
                  <a:ext uri="{0D108BD9-81ED-4DB2-BD59-A6C34878D82A}">
                    <a16:rowId xmlns:a16="http://schemas.microsoft.com/office/drawing/2014/main" val="424981199"/>
                  </a:ext>
                </a:extLst>
              </a:tr>
              <a:tr h="435409">
                <a:tc>
                  <a:txBody>
                    <a:bodyPr/>
                    <a:lstStyle/>
                    <a:p>
                      <a:pPr algn="ctr"/>
                      <a:r>
                        <a:rPr lang="fr-CA" sz="2100" b="1" dirty="0" smtClean="0">
                          <a:solidFill>
                            <a:schemeClr val="bg1"/>
                          </a:solidFill>
                        </a:rPr>
                        <a:t>2020</a:t>
                      </a:r>
                      <a:r>
                        <a:rPr lang="fr-CA" sz="2100" b="1" baseline="0" dirty="0" smtClean="0">
                          <a:solidFill>
                            <a:schemeClr val="bg1"/>
                          </a:solidFill>
                        </a:rPr>
                        <a:t> à </a:t>
                      </a:r>
                      <a:r>
                        <a:rPr lang="fr-CA" sz="2100" b="1" dirty="0" smtClean="0">
                          <a:solidFill>
                            <a:schemeClr val="bg1"/>
                          </a:solidFill>
                        </a:rPr>
                        <a:t>2021</a:t>
                      </a:r>
                      <a:endParaRPr lang="fr-CA" sz="2100" b="1" dirty="0">
                        <a:solidFill>
                          <a:schemeClr val="bg1"/>
                        </a:solidFill>
                      </a:endParaRPr>
                    </a:p>
                  </a:txBody>
                  <a:tcPr marL="121920" marR="121920" marT="60960" marB="60960">
                    <a:noFill/>
                  </a:tcPr>
                </a:tc>
                <a:tc>
                  <a:txBody>
                    <a:bodyPr/>
                    <a:lstStyle/>
                    <a:p>
                      <a:pPr algn="ctr"/>
                      <a:r>
                        <a:rPr lang="fr-CA" sz="2100" b="1" dirty="0" smtClean="0">
                          <a:solidFill>
                            <a:schemeClr val="bg1"/>
                          </a:solidFill>
                        </a:rPr>
                        <a:t>37</a:t>
                      </a:r>
                      <a:endParaRPr lang="fr-CA" sz="2100" b="1" dirty="0">
                        <a:solidFill>
                          <a:schemeClr val="bg1"/>
                        </a:solidFill>
                      </a:endParaRPr>
                    </a:p>
                  </a:txBody>
                  <a:tcPr marL="121920" marR="121920" marT="60960" marB="60960">
                    <a:noFill/>
                  </a:tcPr>
                </a:tc>
                <a:extLst>
                  <a:ext uri="{0D108BD9-81ED-4DB2-BD59-A6C34878D82A}">
                    <a16:rowId xmlns:a16="http://schemas.microsoft.com/office/drawing/2014/main" val="1097622377"/>
                  </a:ext>
                </a:extLst>
              </a:tr>
              <a:tr h="435409">
                <a:tc>
                  <a:txBody>
                    <a:bodyPr/>
                    <a:lstStyle/>
                    <a:p>
                      <a:pPr algn="ctr"/>
                      <a:r>
                        <a:rPr lang="fr-CA" sz="2100" b="1" dirty="0" smtClean="0">
                          <a:solidFill>
                            <a:schemeClr val="bg1"/>
                          </a:solidFill>
                        </a:rPr>
                        <a:t>2019</a:t>
                      </a:r>
                      <a:r>
                        <a:rPr lang="fr-CA" sz="2100" b="1" baseline="0" dirty="0" smtClean="0">
                          <a:solidFill>
                            <a:schemeClr val="bg1"/>
                          </a:solidFill>
                        </a:rPr>
                        <a:t> à </a:t>
                      </a:r>
                      <a:r>
                        <a:rPr lang="fr-CA" sz="2100" b="1" dirty="0" smtClean="0">
                          <a:solidFill>
                            <a:schemeClr val="bg1"/>
                          </a:solidFill>
                        </a:rPr>
                        <a:t>2020</a:t>
                      </a:r>
                      <a:endParaRPr lang="fr-CA" sz="2100" b="1" dirty="0">
                        <a:solidFill>
                          <a:schemeClr val="bg1"/>
                        </a:solidFill>
                      </a:endParaRPr>
                    </a:p>
                  </a:txBody>
                  <a:tcPr marL="121920" marR="121920" marT="60960" marB="60960">
                    <a:noFill/>
                  </a:tcPr>
                </a:tc>
                <a:tc>
                  <a:txBody>
                    <a:bodyPr/>
                    <a:lstStyle/>
                    <a:p>
                      <a:pPr algn="ctr"/>
                      <a:r>
                        <a:rPr lang="fr-CA" sz="2100" b="1" dirty="0" smtClean="0">
                          <a:solidFill>
                            <a:schemeClr val="bg1"/>
                          </a:solidFill>
                        </a:rPr>
                        <a:t>38</a:t>
                      </a:r>
                      <a:endParaRPr lang="fr-CA" sz="2100" b="1" dirty="0">
                        <a:solidFill>
                          <a:schemeClr val="bg1"/>
                        </a:solidFill>
                      </a:endParaRPr>
                    </a:p>
                  </a:txBody>
                  <a:tcPr marL="121920" marR="121920" marT="60960" marB="60960">
                    <a:noFill/>
                  </a:tcPr>
                </a:tc>
                <a:extLst>
                  <a:ext uri="{0D108BD9-81ED-4DB2-BD59-A6C34878D82A}">
                    <a16:rowId xmlns:a16="http://schemas.microsoft.com/office/drawing/2014/main" val="2268346041"/>
                  </a:ext>
                </a:extLst>
              </a:tr>
              <a:tr h="435409">
                <a:tc>
                  <a:txBody>
                    <a:bodyPr/>
                    <a:lstStyle/>
                    <a:p>
                      <a:pPr algn="ctr"/>
                      <a:r>
                        <a:rPr lang="fr-CA" sz="2100" b="1" dirty="0" smtClean="0">
                          <a:solidFill>
                            <a:schemeClr val="bg1"/>
                          </a:solidFill>
                        </a:rPr>
                        <a:t>2018</a:t>
                      </a:r>
                      <a:r>
                        <a:rPr lang="fr-CA" sz="2100" b="1" baseline="0" dirty="0" smtClean="0">
                          <a:solidFill>
                            <a:schemeClr val="bg1"/>
                          </a:solidFill>
                        </a:rPr>
                        <a:t> à </a:t>
                      </a:r>
                      <a:r>
                        <a:rPr lang="fr-CA" sz="2100" b="1" dirty="0" smtClean="0">
                          <a:solidFill>
                            <a:schemeClr val="bg1"/>
                          </a:solidFill>
                        </a:rPr>
                        <a:t>2019</a:t>
                      </a:r>
                      <a:endParaRPr lang="fr-CA" sz="2100" b="1" dirty="0">
                        <a:solidFill>
                          <a:schemeClr val="bg1"/>
                        </a:solidFill>
                      </a:endParaRPr>
                    </a:p>
                  </a:txBody>
                  <a:tcPr marL="121920" marR="121920" marT="60960" marB="60960">
                    <a:noFill/>
                  </a:tcPr>
                </a:tc>
                <a:tc>
                  <a:txBody>
                    <a:bodyPr/>
                    <a:lstStyle/>
                    <a:p>
                      <a:pPr algn="ctr"/>
                      <a:r>
                        <a:rPr lang="fr-CA" sz="2100" b="1" dirty="0" smtClean="0">
                          <a:solidFill>
                            <a:schemeClr val="bg1"/>
                          </a:solidFill>
                        </a:rPr>
                        <a:t>31</a:t>
                      </a:r>
                      <a:endParaRPr lang="fr-CA" sz="2100" b="1" dirty="0">
                        <a:solidFill>
                          <a:schemeClr val="bg1"/>
                        </a:solidFill>
                      </a:endParaRPr>
                    </a:p>
                  </a:txBody>
                  <a:tcPr marL="121920" marR="121920" marT="60960" marB="60960">
                    <a:noFill/>
                  </a:tcPr>
                </a:tc>
                <a:extLst>
                  <a:ext uri="{0D108BD9-81ED-4DB2-BD59-A6C34878D82A}">
                    <a16:rowId xmlns:a16="http://schemas.microsoft.com/office/drawing/2014/main" val="2692288515"/>
                  </a:ext>
                </a:extLst>
              </a:tr>
            </a:tbl>
          </a:graphicData>
        </a:graphic>
      </p:graphicFrame>
      <p:graphicFrame>
        <p:nvGraphicFramePr>
          <p:cNvPr id="9" name="Graphique 8"/>
          <p:cNvGraphicFramePr/>
          <p:nvPr>
            <p:extLst>
              <p:ext uri="{D42A27DB-BD31-4B8C-83A1-F6EECF244321}">
                <p14:modId xmlns:p14="http://schemas.microsoft.com/office/powerpoint/2010/main" val="766350064"/>
              </p:ext>
            </p:extLst>
          </p:nvPr>
        </p:nvGraphicFramePr>
        <p:xfrm>
          <a:off x="4629150" y="1"/>
          <a:ext cx="7562850" cy="3337466"/>
        </p:xfrm>
        <a:graphic>
          <a:graphicData uri="http://schemas.openxmlformats.org/drawingml/2006/chart">
            <c:chart xmlns:c="http://schemas.openxmlformats.org/drawingml/2006/chart" xmlns:r="http://schemas.openxmlformats.org/officeDocument/2006/relationships" r:id="rId2"/>
          </a:graphicData>
        </a:graphic>
      </p:graphicFrame>
      <p:sp>
        <p:nvSpPr>
          <p:cNvPr id="4" name="ZoneTexte 3"/>
          <p:cNvSpPr txBox="1"/>
          <p:nvPr/>
        </p:nvSpPr>
        <p:spPr>
          <a:xfrm>
            <a:off x="542910" y="325190"/>
            <a:ext cx="4086225" cy="280076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4400" b="1" i="0" u="none" strike="noStrike" kern="1200" cap="none" spc="0" normalizeH="0" baseline="0" noProof="0" dirty="0" smtClean="0">
                <a:ln>
                  <a:noFill/>
                </a:ln>
                <a:solidFill>
                  <a:prstClr val="black"/>
                </a:solidFill>
                <a:effectLst/>
                <a:uLnTx/>
                <a:uFillTx/>
                <a:latin typeface="Calibri"/>
                <a:ea typeface="+mn-ea"/>
                <a:cs typeface="+mn-cs"/>
              </a:rPr>
              <a:t>Placements en famille d’accueil banque mixte au CCSMTL</a:t>
            </a:r>
            <a:endParaRPr kumimoji="0" lang="fr-CA" sz="4400" b="1" i="0" u="none" strike="noStrike" kern="1200" cap="none" spc="0" normalizeH="0" baseline="0" noProof="0" dirty="0">
              <a:ln>
                <a:noFill/>
              </a:ln>
              <a:solidFill>
                <a:prstClr val="black"/>
              </a:solidFill>
              <a:effectLst/>
              <a:uLnTx/>
              <a:uFillTx/>
              <a:latin typeface="Calibri"/>
              <a:ea typeface="+mn-ea"/>
              <a:cs typeface="+mn-cs"/>
            </a:endParaRPr>
          </a:p>
        </p:txBody>
      </p:sp>
      <p:sp>
        <p:nvSpPr>
          <p:cNvPr id="2" name="Espace réservé du numéro de diapositive 1"/>
          <p:cNvSpPr>
            <a:spLocks noGrp="1"/>
          </p:cNvSpPr>
          <p:nvPr>
            <p:ph type="sldNum" sz="quarter" idx="12"/>
          </p:nvPr>
        </p:nvSpPr>
        <p:spPr/>
        <p:txBody>
          <a:bodyPr/>
          <a:lstStyle/>
          <a:p>
            <a:fld id="{0345F6E8-4435-4009-8CFD-D3081C6A7E70}" type="slidenum">
              <a:rPr lang="fr-CA" smtClean="0"/>
              <a:t>12</a:t>
            </a:fld>
            <a:endParaRPr lang="fr-CA"/>
          </a:p>
        </p:txBody>
      </p:sp>
    </p:spTree>
    <p:extLst>
      <p:ext uri="{BB962C8B-B14F-4D97-AF65-F5344CB8AC3E}">
        <p14:creationId xmlns:p14="http://schemas.microsoft.com/office/powerpoint/2010/main" val="4012883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338" y="-240744"/>
            <a:ext cx="12320337" cy="709874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fr-CA" sz="2400" b="0" i="0" u="none" strike="noStrike" kern="1200" cap="none" spc="0" normalizeH="0" baseline="0" noProof="0">
              <a:ln>
                <a:noFill/>
              </a:ln>
              <a:solidFill>
                <a:prstClr val="white"/>
              </a:solidFill>
              <a:effectLst/>
              <a:uLnTx/>
              <a:uFillTx/>
              <a:latin typeface="Calibri"/>
              <a:ea typeface="+mn-ea"/>
              <a:cs typeface="+mn-cs"/>
            </a:endParaRPr>
          </a:p>
        </p:txBody>
      </p:sp>
      <p:sp>
        <p:nvSpPr>
          <p:cNvPr id="7" name="Titre 6"/>
          <p:cNvSpPr>
            <a:spLocks noGrp="1"/>
          </p:cNvSpPr>
          <p:nvPr>
            <p:ph type="ctrTitle"/>
          </p:nvPr>
        </p:nvSpPr>
        <p:spPr>
          <a:xfrm>
            <a:off x="498494" y="914769"/>
            <a:ext cx="8919826" cy="2564904"/>
          </a:xfrm>
          <a:noFill/>
        </p:spPr>
        <p:txBody>
          <a:bodyPr>
            <a:noAutofit/>
          </a:bodyPr>
          <a:lstStyle/>
          <a:p>
            <a:pPr algn="l"/>
            <a:r>
              <a:rPr lang="fr-CA" b="1" dirty="0" smtClean="0">
                <a:effectLst>
                  <a:outerShdw blurRad="38100" dist="38100" dir="2700000" algn="tl">
                    <a:srgbClr val="000000">
                      <a:alpha val="43137"/>
                    </a:srgbClr>
                  </a:outerShdw>
                </a:effectLst>
              </a:rPr>
              <a:t>PROCESSUS, D’ÉVALUATION, D’ACCRÉDITATION ET </a:t>
            </a:r>
            <a:br>
              <a:rPr lang="fr-CA" b="1" dirty="0" smtClean="0">
                <a:effectLst>
                  <a:outerShdw blurRad="38100" dist="38100" dir="2700000" algn="tl">
                    <a:srgbClr val="000000">
                      <a:alpha val="43137"/>
                    </a:srgbClr>
                  </a:outerShdw>
                </a:effectLst>
              </a:rPr>
            </a:br>
            <a:r>
              <a:rPr lang="fr-CA" b="1" dirty="0" smtClean="0">
                <a:effectLst>
                  <a:outerShdw blurRad="38100" dist="38100" dir="2700000" algn="tl">
                    <a:srgbClr val="000000">
                      <a:alpha val="43137"/>
                    </a:srgbClr>
                  </a:outerShdw>
                </a:effectLst>
              </a:rPr>
              <a:t>DE JUMELAGE </a:t>
            </a:r>
            <a:endParaRPr lang="fr-CA" b="1" dirty="0">
              <a:effectLst>
                <a:outerShdw blurRad="38100" dist="38100" dir="2700000" algn="tl">
                  <a:srgbClr val="000000">
                    <a:alpha val="43137"/>
                  </a:srgbClr>
                </a:outerShdw>
              </a:effectLst>
            </a:endParaRP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691" y="6021288"/>
            <a:ext cx="1344740" cy="672075"/>
          </a:xfrm>
          <a:prstGeom prst="rect">
            <a:avLst/>
          </a:prstGeom>
        </p:spPr>
      </p:pic>
      <p:sp>
        <p:nvSpPr>
          <p:cNvPr id="6" name="Text Placeholder 5">
            <a:extLst>
              <a:ext uri="{FF2B5EF4-FFF2-40B4-BE49-F238E27FC236}">
                <a16:creationId xmlns:a16="http://schemas.microsoft.com/office/drawing/2014/main" id="{348362CB-F41D-164B-BAC7-F91A6E68A2AC}"/>
              </a:ext>
            </a:extLst>
          </p:cNvPr>
          <p:cNvSpPr txBox="1">
            <a:spLocks/>
          </p:cNvSpPr>
          <p:nvPr/>
        </p:nvSpPr>
        <p:spPr>
          <a:xfrm>
            <a:off x="607799" y="3917409"/>
            <a:ext cx="5009230" cy="105340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fr-CA" sz="3733"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cxnSp>
        <p:nvCxnSpPr>
          <p:cNvPr id="3" name="Connecteur droit 2"/>
          <p:cNvCxnSpPr/>
          <p:nvPr/>
        </p:nvCxnSpPr>
        <p:spPr>
          <a:xfrm flipV="1">
            <a:off x="607799" y="4371756"/>
            <a:ext cx="6008986" cy="343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Espace réservé du numéro de diapositive 1"/>
          <p:cNvSpPr>
            <a:spLocks noGrp="1"/>
          </p:cNvSpPr>
          <p:nvPr>
            <p:ph type="sldNum" sz="quarter" idx="12"/>
          </p:nvPr>
        </p:nvSpPr>
        <p:spPr/>
        <p:txBody>
          <a:bodyPr/>
          <a:lstStyle/>
          <a:p>
            <a:fld id="{0345F6E8-4435-4009-8CFD-D3081C6A7E70}" type="slidenum">
              <a:rPr lang="fr-CA" smtClean="0"/>
              <a:t>13</a:t>
            </a:fld>
            <a:endParaRPr lang="fr-CA"/>
          </a:p>
        </p:txBody>
      </p:sp>
    </p:spTree>
    <p:extLst>
      <p:ext uri="{BB962C8B-B14F-4D97-AF65-F5344CB8AC3E}">
        <p14:creationId xmlns:p14="http://schemas.microsoft.com/office/powerpoint/2010/main" val="2391548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avec coin rogné 11"/>
          <p:cNvSpPr/>
          <p:nvPr/>
        </p:nvSpPr>
        <p:spPr>
          <a:xfrm>
            <a:off x="2929170" y="5183357"/>
            <a:ext cx="8700591" cy="911128"/>
          </a:xfrm>
          <a:prstGeom prst="snip1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 name="Text Placeholder 6">
            <a:extLst>
              <a:ext uri="{FF2B5EF4-FFF2-40B4-BE49-F238E27FC236}">
                <a16:creationId xmlns:a16="http://schemas.microsoft.com/office/drawing/2014/main" id="{54E9E228-B02C-3941-B458-23CB2D67B476}"/>
              </a:ext>
            </a:extLst>
          </p:cNvPr>
          <p:cNvSpPr txBox="1">
            <a:spLocks/>
          </p:cNvSpPr>
          <p:nvPr/>
        </p:nvSpPr>
        <p:spPr>
          <a:xfrm>
            <a:off x="3087762" y="1734834"/>
            <a:ext cx="8472131" cy="273467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1219170" rtl="0" eaLnBrk="1" fontAlgn="auto" latinLnBrk="0" hangingPunct="1">
              <a:spcBef>
                <a:spcPct val="20000"/>
              </a:spcBef>
              <a:spcAft>
                <a:spcPts val="0"/>
              </a:spcAft>
              <a:buClrTx/>
              <a:buSzTx/>
              <a:buFont typeface="Arial" panose="020B0604020202020204" pitchFamily="34" charset="0"/>
              <a:buNone/>
              <a:tabLst/>
              <a:defRPr/>
            </a:pPr>
            <a:endParaRPr kumimoji="0" lang="fr-CA" sz="2133" b="0" i="0" u="none" strike="noStrike" kern="1200" cap="none" spc="0" normalizeH="0" baseline="0" noProof="0" dirty="0">
              <a:ln>
                <a:noFill/>
              </a:ln>
              <a:solidFill>
                <a:prstClr val="black"/>
              </a:solidFill>
              <a:effectLst/>
              <a:uLnTx/>
              <a:uFillTx/>
              <a:latin typeface="Calibri"/>
              <a:ea typeface="+mn-ea"/>
              <a:cs typeface="+mn-cs"/>
            </a:endParaRPr>
          </a:p>
          <a:p>
            <a:pPr marL="285750" lvl="0" indent="-285750" algn="just">
              <a:spcBef>
                <a:spcPts val="0"/>
              </a:spcBef>
              <a:spcAft>
                <a:spcPts val="1200"/>
              </a:spcAft>
              <a:buFont typeface="Courier New" panose="02070309020205020404" pitchFamily="49" charset="0"/>
              <a:buChar char="o"/>
            </a:pPr>
            <a:r>
              <a:rPr lang="fr-CA" sz="2200" dirty="0" smtClean="0">
                <a:solidFill>
                  <a:prstClr val="black"/>
                </a:solidFill>
              </a:rPr>
              <a:t>Le processus débute par une </a:t>
            </a:r>
            <a:r>
              <a:rPr lang="fr-CA" sz="2200" dirty="0">
                <a:solidFill>
                  <a:prstClr val="black"/>
                </a:solidFill>
              </a:rPr>
              <a:t>rencontre d’appréciation et de </a:t>
            </a:r>
            <a:r>
              <a:rPr lang="fr-CA" sz="2200" dirty="0" smtClean="0">
                <a:solidFill>
                  <a:prstClr val="black"/>
                </a:solidFill>
              </a:rPr>
              <a:t>repérage;</a:t>
            </a:r>
          </a:p>
          <a:p>
            <a:pPr marL="285750" lvl="0" indent="-285750" algn="just">
              <a:spcBef>
                <a:spcPts val="0"/>
              </a:spcBef>
              <a:buFont typeface="Courier New" panose="02070309020205020404" pitchFamily="49" charset="0"/>
              <a:buChar char="o"/>
            </a:pPr>
            <a:r>
              <a:rPr lang="fr-CA" sz="2200" dirty="0" smtClean="0">
                <a:solidFill>
                  <a:prstClr val="black"/>
                </a:solidFill>
              </a:rPr>
              <a:t>Par la suite, débute le processus, obligatoire, </a:t>
            </a:r>
            <a:r>
              <a:rPr lang="fr-CA" sz="2200" dirty="0">
                <a:solidFill>
                  <a:prstClr val="black"/>
                </a:solidFill>
              </a:rPr>
              <a:t>d</a:t>
            </a:r>
            <a:r>
              <a:rPr lang="fr-CA" sz="2200" dirty="0" smtClean="0">
                <a:solidFill>
                  <a:prstClr val="black"/>
                </a:solidFill>
              </a:rPr>
              <a:t>’évaluation psychosociale. Il s’agit d’une </a:t>
            </a:r>
            <a:r>
              <a:rPr lang="fr-CA" sz="2200" dirty="0">
                <a:solidFill>
                  <a:prstClr val="black"/>
                </a:solidFill>
              </a:rPr>
              <a:t>série minimale de </a:t>
            </a:r>
            <a:r>
              <a:rPr lang="fr-CA" sz="2200" dirty="0" smtClean="0">
                <a:solidFill>
                  <a:prstClr val="black"/>
                </a:solidFill>
              </a:rPr>
              <a:t>quatre (4) </a:t>
            </a:r>
            <a:r>
              <a:rPr lang="fr-CA" sz="2200" dirty="0">
                <a:solidFill>
                  <a:prstClr val="black"/>
                </a:solidFill>
              </a:rPr>
              <a:t>rencontres </a:t>
            </a:r>
            <a:r>
              <a:rPr lang="fr-CA" sz="2200" dirty="0"/>
              <a:t>entre </a:t>
            </a:r>
            <a:r>
              <a:rPr lang="fr-CA" sz="2200" dirty="0" smtClean="0"/>
              <a:t>l’évaluateur </a:t>
            </a:r>
            <a:r>
              <a:rPr lang="fr-CA" sz="2200" dirty="0"/>
              <a:t>et les </a:t>
            </a:r>
            <a:r>
              <a:rPr lang="fr-CA" sz="2200" dirty="0" smtClean="0"/>
              <a:t>postulants.</a:t>
            </a:r>
            <a:endParaRPr lang="fr-CA" sz="2200" dirty="0"/>
          </a:p>
          <a:p>
            <a:pPr marL="0" lvl="0" indent="0" defTabSz="1219170">
              <a:spcBef>
                <a:spcPts val="3200"/>
              </a:spcBef>
              <a:buNone/>
              <a:defRPr/>
            </a:pPr>
            <a:endParaRPr lang="fr-CA" sz="1600" dirty="0" smtClean="0">
              <a:solidFill>
                <a:prstClr val="black">
                  <a:lumMod val="65000"/>
                  <a:lumOff val="35000"/>
                </a:prstClr>
              </a:solidFill>
            </a:endParaRPr>
          </a:p>
          <a:p>
            <a:pPr marL="0" lvl="0" indent="0" defTabSz="1219170">
              <a:spcBef>
                <a:spcPts val="3200"/>
              </a:spcBef>
              <a:buNone/>
              <a:defRPr/>
            </a:pPr>
            <a:endParaRPr lang="fr-CA" sz="1600" dirty="0">
              <a:solidFill>
                <a:prstClr val="black">
                  <a:lumMod val="65000"/>
                  <a:lumOff val="35000"/>
                </a:prstClr>
              </a:solidFill>
            </a:endParaRPr>
          </a:p>
          <a:p>
            <a:pPr marL="0" lvl="0" indent="0" defTabSz="1219170">
              <a:spcBef>
                <a:spcPts val="3200"/>
              </a:spcBef>
              <a:buNone/>
              <a:defRPr/>
            </a:pPr>
            <a:r>
              <a:rPr lang="fr-CA" sz="1600" dirty="0" smtClean="0">
                <a:solidFill>
                  <a:prstClr val="black">
                    <a:lumMod val="65000"/>
                    <a:lumOff val="35000"/>
                  </a:prstClr>
                </a:solidFill>
              </a:rPr>
              <a:t>                             </a:t>
            </a:r>
            <a:endParaRPr lang="fr-CA" sz="1600" dirty="0">
              <a:solidFill>
                <a:prstClr val="black">
                  <a:lumMod val="65000"/>
                  <a:lumOff val="35000"/>
                </a:prstClr>
              </a:solidFill>
            </a:endParaRPr>
          </a:p>
          <a:p>
            <a:pPr marL="0" marR="0" lvl="0" indent="0" algn="l" defTabSz="1219170" rtl="0" eaLnBrk="1" fontAlgn="auto" latinLnBrk="0" hangingPunct="1">
              <a:lnSpc>
                <a:spcPct val="100000"/>
              </a:lnSpc>
              <a:spcBef>
                <a:spcPts val="3200"/>
              </a:spcBef>
              <a:spcAft>
                <a:spcPts val="0"/>
              </a:spcAft>
              <a:buClrTx/>
              <a:buSzTx/>
              <a:buFont typeface="Arial" panose="020B0604020202020204" pitchFamily="34" charset="0"/>
              <a:buNone/>
              <a:tabLst/>
              <a:defRPr/>
            </a:pPr>
            <a:endParaRPr kumimoji="0" lang="fr-CA" sz="1600" b="0" i="0" u="none" strike="noStrike" kern="1200" cap="none" spc="0" normalizeH="0" baseline="0" noProof="0" dirty="0">
              <a:ln>
                <a:noFill/>
              </a:ln>
              <a:solidFill>
                <a:prstClr val="black">
                  <a:lumMod val="65000"/>
                  <a:lumOff val="35000"/>
                </a:prstClr>
              </a:solidFill>
              <a:effectLst/>
              <a:uLnTx/>
              <a:uFillTx/>
              <a:latin typeface="Calibri"/>
            </a:endParaRPr>
          </a:p>
        </p:txBody>
      </p:sp>
      <p:sp>
        <p:nvSpPr>
          <p:cNvPr id="6" name="Title 2">
            <a:extLst>
              <a:ext uri="{FF2B5EF4-FFF2-40B4-BE49-F238E27FC236}">
                <a16:creationId xmlns:a16="http://schemas.microsoft.com/office/drawing/2014/main" id="{12B178B4-CDED-454C-BED2-2E2B10ADA703}"/>
              </a:ext>
            </a:extLst>
          </p:cNvPr>
          <p:cNvSpPr txBox="1">
            <a:spLocks/>
          </p:cNvSpPr>
          <p:nvPr/>
        </p:nvSpPr>
        <p:spPr>
          <a:xfrm>
            <a:off x="335360" y="3552669"/>
            <a:ext cx="1733283" cy="1508513"/>
          </a:xfrm>
          <a:prstGeom prst="rect">
            <a:avLst/>
          </a:prstGeom>
        </p:spPr>
        <p:txBody>
          <a:bodyPr vert="horz" lIns="121920" tIns="60960" rIns="121920" bIns="6096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1219170" rtl="0" eaLnBrk="1" fontAlgn="auto" latinLnBrk="0" hangingPunct="1">
              <a:lnSpc>
                <a:spcPct val="100000"/>
              </a:lnSpc>
              <a:spcBef>
                <a:spcPct val="0"/>
              </a:spcBef>
              <a:spcAft>
                <a:spcPts val="0"/>
              </a:spcAft>
              <a:buClrTx/>
              <a:buSzTx/>
              <a:buFontTx/>
              <a:buNone/>
              <a:tabLst/>
              <a:defRPr/>
            </a:pPr>
            <a:endParaRPr kumimoji="0" lang="en-US" sz="38266" b="1" i="0" u="none" strike="noStrike" kern="1200" cap="none" spc="0" normalizeH="0" baseline="0" noProof="0" dirty="0">
              <a:ln>
                <a:noFill/>
              </a:ln>
              <a:solidFill>
                <a:srgbClr val="21E5FF"/>
              </a:solidFill>
              <a:effectLst>
                <a:outerShdw blurRad="38100" dist="38100" dir="2700000" algn="tl">
                  <a:srgbClr val="000000">
                    <a:alpha val="43137"/>
                  </a:srgbClr>
                </a:outerShdw>
              </a:effectLst>
              <a:uLnTx/>
              <a:uFillTx/>
              <a:latin typeface="Calibri"/>
              <a:ea typeface="+mj-ea"/>
              <a:cs typeface="+mj-cs"/>
            </a:endParaRPr>
          </a:p>
        </p:txBody>
      </p:sp>
      <p:sp>
        <p:nvSpPr>
          <p:cNvPr id="4" name="Title 2">
            <a:extLst>
              <a:ext uri="{FF2B5EF4-FFF2-40B4-BE49-F238E27FC236}">
                <a16:creationId xmlns:a16="http://schemas.microsoft.com/office/drawing/2014/main" id="{12B178B4-CDED-454C-BED2-2E2B10ADA703}"/>
              </a:ext>
            </a:extLst>
          </p:cNvPr>
          <p:cNvSpPr txBox="1">
            <a:spLocks/>
          </p:cNvSpPr>
          <p:nvPr/>
        </p:nvSpPr>
        <p:spPr>
          <a:xfrm>
            <a:off x="1834852" y="2468893"/>
            <a:ext cx="7271800" cy="2976331"/>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1219170" rtl="0" eaLnBrk="1" fontAlgn="auto" latinLnBrk="0" hangingPunct="1">
              <a:lnSpc>
                <a:spcPct val="100000"/>
              </a:lnSpc>
              <a:spcBef>
                <a:spcPct val="0"/>
              </a:spcBef>
              <a:spcAft>
                <a:spcPts val="0"/>
              </a:spcAft>
              <a:buClrTx/>
              <a:buSzTx/>
              <a:buFontTx/>
              <a:buNone/>
              <a:tabLst/>
              <a:defRPr/>
            </a:pPr>
            <a:r>
              <a:rPr kumimoji="0" lang="fr-CA" sz="4800" b="1" i="0" u="none" strike="noStrike" kern="1200" cap="none" spc="0" normalizeH="0" baseline="0" noProof="0" dirty="0">
                <a:ln>
                  <a:noFill/>
                </a:ln>
                <a:solidFill>
                  <a:srgbClr val="00AEC7"/>
                </a:solidFill>
                <a:effectLst/>
                <a:uLnTx/>
                <a:uFillTx/>
                <a:latin typeface="Calibri"/>
                <a:ea typeface="+mj-ea"/>
                <a:cs typeface="+mj-cs"/>
              </a:rPr>
              <a:t> </a:t>
            </a:r>
            <a:r>
              <a:rPr kumimoji="0" lang="fr-CA" sz="5867" b="1" i="0" u="none" strike="noStrike" kern="1200" cap="none" spc="0" normalizeH="0" baseline="0" noProof="0" dirty="0">
                <a:ln>
                  <a:noFill/>
                </a:ln>
                <a:solidFill>
                  <a:srgbClr val="00AEC7"/>
                </a:solidFill>
                <a:effectLst/>
                <a:uLnTx/>
                <a:uFillTx/>
                <a:latin typeface="Calibri"/>
                <a:ea typeface="+mj-ea"/>
                <a:cs typeface="+mj-cs"/>
              </a:rPr>
              <a:t> </a:t>
            </a:r>
          </a:p>
        </p:txBody>
      </p:sp>
      <p:grpSp>
        <p:nvGrpSpPr>
          <p:cNvPr id="2" name="Groupe 1"/>
          <p:cNvGrpSpPr/>
          <p:nvPr/>
        </p:nvGrpSpPr>
        <p:grpSpPr>
          <a:xfrm>
            <a:off x="623391" y="337501"/>
            <a:ext cx="11196870" cy="1363308"/>
            <a:chOff x="623391" y="337501"/>
            <a:chExt cx="11196870" cy="1363308"/>
          </a:xfrm>
        </p:grpSpPr>
        <p:sp>
          <p:nvSpPr>
            <p:cNvPr id="8" name="Rectangle 7"/>
            <p:cNvSpPr/>
            <p:nvPr/>
          </p:nvSpPr>
          <p:spPr>
            <a:xfrm>
              <a:off x="623392" y="337501"/>
              <a:ext cx="11196869" cy="1363308"/>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fr-CA" sz="2400" b="0" i="0" u="none" strike="noStrike" kern="1200" cap="none" spc="0" normalizeH="0" baseline="0" noProof="0">
                <a:ln>
                  <a:noFill/>
                </a:ln>
                <a:solidFill>
                  <a:prstClr val="white"/>
                </a:solidFill>
                <a:effectLst/>
                <a:uLnTx/>
                <a:uFillTx/>
                <a:latin typeface="Calibri"/>
                <a:ea typeface="+mn-ea"/>
                <a:cs typeface="+mn-cs"/>
              </a:endParaRPr>
            </a:p>
          </p:txBody>
        </p:sp>
        <p:sp>
          <p:nvSpPr>
            <p:cNvPr id="9" name="Title 2">
              <a:extLst>
                <a:ext uri="{FF2B5EF4-FFF2-40B4-BE49-F238E27FC236}">
                  <a16:creationId xmlns:a16="http://schemas.microsoft.com/office/drawing/2014/main" id="{12B178B4-CDED-454C-BED2-2E2B10ADA703}"/>
                </a:ext>
              </a:extLst>
            </p:cNvPr>
            <p:cNvSpPr txBox="1">
              <a:spLocks/>
            </p:cNvSpPr>
            <p:nvPr/>
          </p:nvSpPr>
          <p:spPr>
            <a:xfrm>
              <a:off x="623391" y="688125"/>
              <a:ext cx="11196870" cy="931151"/>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defTabSz="1219170">
                <a:defRPr/>
              </a:pPr>
              <a:r>
                <a:rPr kumimoji="0" lang="en-US" sz="3733" b="1" i="0" u="none" strike="noStrike" kern="1200" cap="none" spc="0" normalizeH="0" baseline="0" noProof="0" dirty="0">
                  <a:ln>
                    <a:noFill/>
                  </a:ln>
                  <a:solidFill>
                    <a:prstClr val="white"/>
                  </a:solidFill>
                  <a:effectLst/>
                  <a:uLnTx/>
                  <a:uFillTx/>
                  <a:latin typeface="Calibri"/>
                  <a:ea typeface="+mj-ea"/>
                  <a:cs typeface="+mj-cs"/>
                </a:rPr>
                <a:t>      </a:t>
              </a:r>
              <a:r>
                <a:rPr lang="en-US" sz="3733" b="1" dirty="0">
                  <a:solidFill>
                    <a:prstClr val="white"/>
                  </a:solidFill>
                  <a:effectLst>
                    <a:outerShdw blurRad="38100" dist="38100" dir="2700000" algn="tl">
                      <a:srgbClr val="000000">
                        <a:alpha val="43137"/>
                      </a:srgbClr>
                    </a:outerShdw>
                  </a:effectLst>
                </a:rPr>
                <a:t>PROCESSUS </a:t>
              </a:r>
              <a:r>
                <a:rPr lang="en-US" sz="3733" b="1" dirty="0" smtClean="0">
                  <a:solidFill>
                    <a:prstClr val="white"/>
                  </a:solidFill>
                  <a:effectLst>
                    <a:outerShdw blurRad="38100" dist="38100" dir="2700000" algn="tl">
                      <a:srgbClr val="000000">
                        <a:alpha val="43137"/>
                      </a:srgbClr>
                    </a:outerShdw>
                  </a:effectLst>
                </a:rPr>
                <a:t>D’ÉVALUATION PSYCHOSOCIALE</a:t>
              </a:r>
              <a:endParaRPr lang="en-US" sz="3733" b="1" dirty="0">
                <a:solidFill>
                  <a:prstClr val="white"/>
                </a:solidFill>
                <a:effectLst>
                  <a:outerShdw blurRad="38100" dist="38100" dir="2700000" algn="tl">
                    <a:srgbClr val="000000">
                      <a:alpha val="43137"/>
                    </a:srgbClr>
                  </a:outerShdw>
                </a:effectLst>
              </a:endParaRPr>
            </a:p>
            <a:p>
              <a:pPr marL="0" marR="0" lvl="0" indent="0" defTabSz="1219170" rtl="0" eaLnBrk="1" fontAlgn="auto" latinLnBrk="0" hangingPunct="1">
                <a:lnSpc>
                  <a:spcPct val="100000"/>
                </a:lnSpc>
                <a:spcBef>
                  <a:spcPct val="0"/>
                </a:spcBef>
                <a:spcAft>
                  <a:spcPts val="0"/>
                </a:spcAft>
                <a:buClrTx/>
                <a:buSzTx/>
                <a:buFontTx/>
                <a:buNone/>
                <a:tabLst/>
                <a:defRPr/>
              </a:pPr>
              <a:endParaRPr kumimoji="0" lang="en-US" sz="3733"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endParaRPr>
            </a:p>
          </p:txBody>
        </p:sp>
      </p:grpSp>
      <p:grpSp>
        <p:nvGrpSpPr>
          <p:cNvPr id="16" name="Groupe 15"/>
          <p:cNvGrpSpPr/>
          <p:nvPr/>
        </p:nvGrpSpPr>
        <p:grpSpPr>
          <a:xfrm>
            <a:off x="3138140" y="4780191"/>
            <a:ext cx="1234440" cy="1785104"/>
            <a:chOff x="3886200" y="5160000"/>
            <a:chExt cx="1234440" cy="1785104"/>
          </a:xfrm>
        </p:grpSpPr>
        <p:sp>
          <p:nvSpPr>
            <p:cNvPr id="14" name="Organigramme : Connecteur 13"/>
            <p:cNvSpPr/>
            <p:nvPr/>
          </p:nvSpPr>
          <p:spPr>
            <a:xfrm>
              <a:off x="3886200" y="5445224"/>
              <a:ext cx="1234440" cy="1235319"/>
            </a:xfrm>
            <a:prstGeom prst="flowChartConnector">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3" name="ZoneTexte 12"/>
            <p:cNvSpPr txBox="1"/>
            <p:nvPr/>
          </p:nvSpPr>
          <p:spPr>
            <a:xfrm>
              <a:off x="4221480" y="5160000"/>
              <a:ext cx="731520" cy="1785104"/>
            </a:xfrm>
            <a:prstGeom prst="rect">
              <a:avLst/>
            </a:prstGeom>
            <a:noFill/>
          </p:spPr>
          <p:txBody>
            <a:bodyPr wrap="square" rtlCol="0">
              <a:spAutoFit/>
            </a:bodyPr>
            <a:lstStyle/>
            <a:p>
              <a:r>
                <a:rPr lang="fr-CA" sz="11000" b="1" dirty="0" smtClean="0">
                  <a:solidFill>
                    <a:srgbClr val="00AEC7"/>
                  </a:solidFill>
                  <a:effectLst>
                    <a:outerShdw blurRad="38100" dist="38100" dir="2700000" algn="tl">
                      <a:srgbClr val="000000">
                        <a:alpha val="43137"/>
                      </a:srgbClr>
                    </a:outerShdw>
                  </a:effectLst>
                </a:rPr>
                <a:t>i</a:t>
              </a:r>
              <a:endParaRPr lang="fr-CA" sz="11000" b="1" dirty="0">
                <a:solidFill>
                  <a:srgbClr val="00AEC7"/>
                </a:solidFill>
                <a:effectLst>
                  <a:outerShdw blurRad="38100" dist="38100" dir="2700000" algn="tl">
                    <a:srgbClr val="000000">
                      <a:alpha val="43137"/>
                    </a:srgbClr>
                  </a:outerShdw>
                </a:effectLst>
              </a:endParaRPr>
            </a:p>
          </p:txBody>
        </p:sp>
      </p:grpSp>
      <p:sp>
        <p:nvSpPr>
          <p:cNvPr id="15" name="ZoneTexte 14"/>
          <p:cNvSpPr txBox="1"/>
          <p:nvPr/>
        </p:nvSpPr>
        <p:spPr>
          <a:xfrm>
            <a:off x="4465583" y="5333244"/>
            <a:ext cx="7094310" cy="707886"/>
          </a:xfrm>
          <a:prstGeom prst="rect">
            <a:avLst/>
          </a:prstGeom>
          <a:noFill/>
        </p:spPr>
        <p:txBody>
          <a:bodyPr wrap="square" rtlCol="0">
            <a:spAutoFit/>
          </a:bodyPr>
          <a:lstStyle/>
          <a:p>
            <a:pPr algn="ctr"/>
            <a:r>
              <a:rPr lang="fr-CA" sz="2000" b="1" dirty="0">
                <a:solidFill>
                  <a:schemeClr val="bg1"/>
                </a:solidFill>
              </a:rPr>
              <a:t>Tout résidant du Québec qui </a:t>
            </a:r>
            <a:r>
              <a:rPr lang="fr-CA" sz="2000" b="1" dirty="0" smtClean="0">
                <a:solidFill>
                  <a:schemeClr val="bg1"/>
                </a:solidFill>
              </a:rPr>
              <a:t>postule pour adopter </a:t>
            </a:r>
            <a:r>
              <a:rPr lang="fr-CA" sz="2000" b="1" dirty="0">
                <a:solidFill>
                  <a:schemeClr val="bg1"/>
                </a:solidFill>
              </a:rPr>
              <a:t>ici ou à </a:t>
            </a:r>
            <a:r>
              <a:rPr lang="fr-CA" sz="2000" b="1" dirty="0" smtClean="0">
                <a:solidFill>
                  <a:schemeClr val="bg1"/>
                </a:solidFill>
              </a:rPr>
              <a:t>l'étranger, </a:t>
            </a:r>
            <a:r>
              <a:rPr lang="fr-CA" sz="2000" b="1" dirty="0">
                <a:solidFill>
                  <a:schemeClr val="bg1"/>
                </a:solidFill>
              </a:rPr>
              <a:t>doit se soumettre à une évaluation </a:t>
            </a:r>
            <a:r>
              <a:rPr lang="fr-CA" sz="2000" b="1" dirty="0" smtClean="0">
                <a:solidFill>
                  <a:schemeClr val="bg1"/>
                </a:solidFill>
              </a:rPr>
              <a:t>psychosociale</a:t>
            </a:r>
            <a:endParaRPr lang="fr-CA" sz="2000" b="1" dirty="0">
              <a:solidFill>
                <a:schemeClr val="bg1"/>
              </a:solidFill>
            </a:endParaRPr>
          </a:p>
        </p:txBody>
      </p:sp>
      <p:sp>
        <p:nvSpPr>
          <p:cNvPr id="3" name="Espace réservé du numéro de diapositive 2"/>
          <p:cNvSpPr>
            <a:spLocks noGrp="1"/>
          </p:cNvSpPr>
          <p:nvPr>
            <p:ph type="sldNum" sz="quarter" idx="12"/>
          </p:nvPr>
        </p:nvSpPr>
        <p:spPr/>
        <p:txBody>
          <a:bodyPr/>
          <a:lstStyle/>
          <a:p>
            <a:fld id="{0345F6E8-4435-4009-8CFD-D3081C6A7E70}" type="slidenum">
              <a:rPr lang="fr-CA" smtClean="0"/>
              <a:t>14</a:t>
            </a:fld>
            <a:endParaRPr lang="fr-CA"/>
          </a:p>
        </p:txBody>
      </p:sp>
    </p:spTree>
    <p:extLst>
      <p:ext uri="{BB962C8B-B14F-4D97-AF65-F5344CB8AC3E}">
        <p14:creationId xmlns:p14="http://schemas.microsoft.com/office/powerpoint/2010/main" val="3510745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304800" y="1823467"/>
            <a:ext cx="10988040" cy="5970865"/>
          </a:xfrm>
          <a:prstGeom prst="rect">
            <a:avLst/>
          </a:prstGeom>
          <a:noFill/>
        </p:spPr>
        <p:txBody>
          <a:bodyPr wrap="square" rtlCol="0">
            <a:spAutoFit/>
          </a:bodyPr>
          <a:lstStyle/>
          <a:p>
            <a:r>
              <a:rPr lang="fr-CA" sz="3200" dirty="0" smtClean="0"/>
              <a:t>      L’évaluation psychosociale a notamment pour objectifs de :</a:t>
            </a:r>
          </a:p>
          <a:p>
            <a:endParaRPr lang="fr-CA" sz="2000" dirty="0"/>
          </a:p>
          <a:p>
            <a:pPr marL="1260000" indent="-457200">
              <a:buFont typeface="Courier New" panose="02070309020205020404" pitchFamily="49" charset="0"/>
              <a:buChar char="o"/>
            </a:pPr>
            <a:r>
              <a:rPr lang="fr-CA" sz="2000" dirty="0" smtClean="0"/>
              <a:t>Apprendre à connaître pleinement les postulants au niveau individuel, conjugal, familial et face à leur démarche d’adoption;</a:t>
            </a:r>
          </a:p>
          <a:p>
            <a:pPr marL="1260000" indent="-457200">
              <a:buFont typeface="Courier New" panose="02070309020205020404" pitchFamily="49" charset="0"/>
              <a:buChar char="o"/>
            </a:pPr>
            <a:endParaRPr lang="fr-CA" sz="2000" dirty="0" smtClean="0"/>
          </a:p>
          <a:p>
            <a:pPr marL="1260000" indent="-457200">
              <a:buFont typeface="Courier New" panose="02070309020205020404" pitchFamily="49" charset="0"/>
              <a:buChar char="o"/>
            </a:pPr>
            <a:r>
              <a:rPr lang="fr-CA" sz="2000" dirty="0" smtClean="0"/>
              <a:t>Vérifier le degré de préparation, de </a:t>
            </a:r>
            <a:r>
              <a:rPr lang="fr-CA" sz="2000" dirty="0"/>
              <a:t>motivation et la capacité </a:t>
            </a:r>
            <a:r>
              <a:rPr lang="fr-CA" sz="2000" dirty="0" smtClean="0"/>
              <a:t>des postulants </a:t>
            </a:r>
            <a:r>
              <a:rPr lang="fr-CA" sz="2000" dirty="0"/>
              <a:t>à </a:t>
            </a:r>
            <a:r>
              <a:rPr lang="fr-CA" sz="2000" dirty="0" smtClean="0"/>
              <a:t>conjuguer avec les défis d’un projet de parentalité adoptive;</a:t>
            </a:r>
          </a:p>
          <a:p>
            <a:pPr marL="1145700" indent="-342900">
              <a:buFont typeface="Courier New" panose="02070309020205020404" pitchFamily="49" charset="0"/>
              <a:buChar char="o"/>
            </a:pPr>
            <a:endParaRPr lang="fr-CA" sz="2000" dirty="0" smtClean="0"/>
          </a:p>
          <a:p>
            <a:pPr marL="1260000" indent="-457200">
              <a:buFont typeface="Courier New" panose="02070309020205020404" pitchFamily="49" charset="0"/>
              <a:buChar char="o"/>
            </a:pPr>
            <a:r>
              <a:rPr lang="fr-CA" sz="2000" dirty="0" smtClean="0"/>
              <a:t>Identifier les forces/défis des postulants pouvant être des facteurs de protection et des facteurs de risque afin d’assurer un accompagnement personnalisé auprès d’eux;</a:t>
            </a:r>
          </a:p>
          <a:p>
            <a:pPr marL="1145700" indent="-342900">
              <a:buFont typeface="Courier New" panose="02070309020205020404" pitchFamily="49" charset="0"/>
              <a:buChar char="o"/>
            </a:pPr>
            <a:endParaRPr lang="fr-CA" sz="2000" dirty="0" smtClean="0"/>
          </a:p>
          <a:p>
            <a:pPr marL="1260000" indent="-457200">
              <a:buFont typeface="Courier New" panose="02070309020205020404" pitchFamily="49" charset="0"/>
              <a:buChar char="o"/>
            </a:pPr>
            <a:r>
              <a:rPr lang="fr-CA" sz="2000" dirty="0" smtClean="0"/>
              <a:t>Tenir un comité d’accréditation; (chef, adjoint clinique et intervenants se positionnent quant au refus ou à l’acceptation des postulants);</a:t>
            </a:r>
            <a:endParaRPr lang="fr-CA" sz="2000" dirty="0"/>
          </a:p>
          <a:p>
            <a:pPr marL="1145700" indent="-342900">
              <a:buFont typeface="Courier New" panose="02070309020205020404" pitchFamily="49" charset="0"/>
              <a:buChar char="o"/>
            </a:pPr>
            <a:endParaRPr lang="fr-CA" sz="2000" dirty="0" smtClean="0"/>
          </a:p>
          <a:p>
            <a:pPr marL="1260000" indent="-457200">
              <a:buFont typeface="Courier New" panose="02070309020205020404" pitchFamily="49" charset="0"/>
              <a:buChar char="o"/>
            </a:pPr>
            <a:r>
              <a:rPr lang="fr-CA" sz="2000" dirty="0" smtClean="0"/>
              <a:t>Déterminer et actualiser le meilleur jumelage entre les postulants et un enfant.</a:t>
            </a:r>
          </a:p>
          <a:p>
            <a:pPr marL="802800"/>
            <a:endParaRPr lang="fr-CA" sz="2000" dirty="0"/>
          </a:p>
          <a:p>
            <a:endParaRPr lang="fr-CA" sz="3200" dirty="0" smtClean="0"/>
          </a:p>
          <a:p>
            <a:pPr marL="285750" indent="-285750">
              <a:buFont typeface="Courier New" panose="02070309020205020404" pitchFamily="49" charset="0"/>
              <a:buChar char="o"/>
            </a:pPr>
            <a:endParaRPr lang="fr-CA" dirty="0">
              <a:solidFill>
                <a:srgbClr val="FF0000"/>
              </a:solidFill>
            </a:endParaRPr>
          </a:p>
        </p:txBody>
      </p:sp>
      <p:grpSp>
        <p:nvGrpSpPr>
          <p:cNvPr id="5" name="Groupe 4"/>
          <p:cNvGrpSpPr/>
          <p:nvPr/>
        </p:nvGrpSpPr>
        <p:grpSpPr>
          <a:xfrm>
            <a:off x="623391" y="337501"/>
            <a:ext cx="11196870" cy="1363308"/>
            <a:chOff x="623391" y="337501"/>
            <a:chExt cx="11196870" cy="1363308"/>
          </a:xfrm>
        </p:grpSpPr>
        <p:sp>
          <p:nvSpPr>
            <p:cNvPr id="6" name="Rectangle 5"/>
            <p:cNvSpPr/>
            <p:nvPr/>
          </p:nvSpPr>
          <p:spPr>
            <a:xfrm>
              <a:off x="623392" y="337501"/>
              <a:ext cx="11196869" cy="1363308"/>
            </a:xfrm>
            <a:prstGeom prst="rect">
              <a:avLst/>
            </a:prstGeom>
            <a:gradFill flip="none" rotWithShape="1">
              <a:gsLst>
                <a:gs pos="0">
                  <a:srgbClr val="00AEC7"/>
                </a:gs>
                <a:gs pos="100000">
                  <a:schemeClr val="accent5">
                    <a:lumMod val="45000"/>
                    <a:lumOff val="55000"/>
                  </a:schemeClr>
                </a:gs>
                <a:gs pos="83000">
                  <a:srgbClr val="00AEC7"/>
                </a:gs>
                <a:gs pos="100000">
                  <a:srgbClr val="00AEC7"/>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fr-CA" sz="2400" b="0" i="0" u="none" strike="noStrike" kern="1200" cap="none" spc="0" normalizeH="0" baseline="0" noProof="0">
                <a:ln>
                  <a:noFill/>
                </a:ln>
                <a:solidFill>
                  <a:prstClr val="white"/>
                </a:solidFill>
                <a:effectLst/>
                <a:uLnTx/>
                <a:uFillTx/>
                <a:latin typeface="Calibri"/>
                <a:ea typeface="+mn-ea"/>
                <a:cs typeface="+mn-cs"/>
              </a:endParaRPr>
            </a:p>
          </p:txBody>
        </p:sp>
        <p:sp>
          <p:nvSpPr>
            <p:cNvPr id="10" name="Title 2">
              <a:extLst>
                <a:ext uri="{FF2B5EF4-FFF2-40B4-BE49-F238E27FC236}">
                  <a16:creationId xmlns:a16="http://schemas.microsoft.com/office/drawing/2014/main" id="{12B178B4-CDED-454C-BED2-2E2B10ADA703}"/>
                </a:ext>
              </a:extLst>
            </p:cNvPr>
            <p:cNvSpPr txBox="1">
              <a:spLocks/>
            </p:cNvSpPr>
            <p:nvPr/>
          </p:nvSpPr>
          <p:spPr>
            <a:xfrm>
              <a:off x="623391" y="688125"/>
              <a:ext cx="11196870" cy="931151"/>
            </a:xfrm>
            <a:prstGeom prst="rect">
              <a:avLst/>
            </a:prstGeom>
          </p:spPr>
          <p:txBody>
            <a:bodyPr vert="horz" lIns="121920" tIns="60960" rIns="121920" bIns="6096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defTabSz="1219170">
                <a:defRPr/>
              </a:pPr>
              <a:r>
                <a:rPr kumimoji="0" lang="en-US" sz="3733" b="1" i="0" u="none" strike="noStrike" kern="1200" cap="none" spc="0" normalizeH="0" baseline="0" noProof="0" dirty="0">
                  <a:ln>
                    <a:noFill/>
                  </a:ln>
                  <a:solidFill>
                    <a:prstClr val="white"/>
                  </a:solidFill>
                  <a:effectLst/>
                  <a:uLnTx/>
                  <a:uFillTx/>
                  <a:latin typeface="Calibri"/>
                  <a:ea typeface="+mj-ea"/>
                  <a:cs typeface="+mj-cs"/>
                </a:rPr>
                <a:t>      </a:t>
              </a:r>
              <a:r>
                <a:rPr lang="en-US" sz="3733" b="1" dirty="0" smtClean="0">
                  <a:solidFill>
                    <a:prstClr val="white"/>
                  </a:solidFill>
                  <a:effectLst>
                    <a:outerShdw blurRad="38100" dist="38100" dir="2700000" algn="tl">
                      <a:srgbClr val="000000">
                        <a:alpha val="43137"/>
                      </a:srgbClr>
                    </a:outerShdw>
                  </a:effectLst>
                </a:rPr>
                <a:t>ÉVALUATION PSYCHOSOCIALE</a:t>
              </a:r>
              <a:endParaRPr lang="en-US" sz="3733" b="1" dirty="0">
                <a:solidFill>
                  <a:prstClr val="white"/>
                </a:solidFill>
                <a:effectLst>
                  <a:outerShdw blurRad="38100" dist="38100" dir="2700000" algn="tl">
                    <a:srgbClr val="000000">
                      <a:alpha val="43137"/>
                    </a:srgbClr>
                  </a:outerShdw>
                </a:effectLst>
              </a:endParaRPr>
            </a:p>
            <a:p>
              <a:pPr marL="0" marR="0" lvl="0" indent="0" defTabSz="121917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j-ea"/>
                  <a:cs typeface="+mj-cs"/>
                </a:rPr>
                <a:t>(suite)</a:t>
              </a:r>
              <a:endParaRPr kumimoji="0" 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endParaRPr>
            </a:p>
          </p:txBody>
        </p:sp>
      </p:grpSp>
      <p:sp>
        <p:nvSpPr>
          <p:cNvPr id="2" name="Espace réservé du numéro de diapositive 1"/>
          <p:cNvSpPr>
            <a:spLocks noGrp="1"/>
          </p:cNvSpPr>
          <p:nvPr>
            <p:ph type="sldNum" sz="quarter" idx="12"/>
          </p:nvPr>
        </p:nvSpPr>
        <p:spPr/>
        <p:txBody>
          <a:bodyPr/>
          <a:lstStyle/>
          <a:p>
            <a:fld id="{0345F6E8-4435-4009-8CFD-D3081C6A7E70}" type="slidenum">
              <a:rPr lang="fr-CA" smtClean="0"/>
              <a:t>15</a:t>
            </a:fld>
            <a:endParaRPr lang="fr-CA"/>
          </a:p>
        </p:txBody>
      </p:sp>
    </p:spTree>
    <p:extLst>
      <p:ext uri="{BB962C8B-B14F-4D97-AF65-F5344CB8AC3E}">
        <p14:creationId xmlns:p14="http://schemas.microsoft.com/office/powerpoint/2010/main" val="1017497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6">
            <a:extLst>
              <a:ext uri="{FF2B5EF4-FFF2-40B4-BE49-F238E27FC236}">
                <a16:creationId xmlns:a16="http://schemas.microsoft.com/office/drawing/2014/main" id="{54E9E228-B02C-3941-B458-23CB2D67B476}"/>
              </a:ext>
            </a:extLst>
          </p:cNvPr>
          <p:cNvSpPr txBox="1">
            <a:spLocks/>
          </p:cNvSpPr>
          <p:nvPr/>
        </p:nvSpPr>
        <p:spPr>
          <a:xfrm>
            <a:off x="3286125" y="0"/>
            <a:ext cx="8762538" cy="486743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fr-CA" sz="2133" b="0" i="0" u="none" strike="noStrike" kern="1200" cap="none" spc="0" normalizeH="0" baseline="0" noProof="0" dirty="0">
              <a:ln>
                <a:noFill/>
              </a:ln>
              <a:solidFill>
                <a:prstClr val="black"/>
              </a:solidFill>
              <a:effectLst/>
              <a:uLnTx/>
              <a:uFillTx/>
              <a:latin typeface="Calibri"/>
              <a:ea typeface="+mn-ea"/>
              <a:cs typeface="+mn-cs"/>
            </a:endParaRPr>
          </a:p>
          <a:p>
            <a:pPr marL="457189" lvl="0" indent="-457189" defTabSz="1219170">
              <a:spcBef>
                <a:spcPts val="600"/>
              </a:spcBef>
              <a:spcAft>
                <a:spcPts val="1800"/>
              </a:spcAft>
              <a:buFont typeface="Courier New" panose="02070309020205020404" pitchFamily="49" charset="0"/>
              <a:buChar char="o"/>
              <a:defRPr/>
            </a:pPr>
            <a:r>
              <a:rPr kumimoji="0" lang="fr-CA" sz="2200" b="0" i="0" u="none" strike="noStrike" kern="1200" cap="none" spc="0" normalizeH="0" baseline="0" noProof="0" dirty="0" smtClean="0">
                <a:ln>
                  <a:noFill/>
                </a:ln>
                <a:solidFill>
                  <a:prstClr val="black"/>
                </a:solidFill>
                <a:effectLst/>
                <a:uLnTx/>
                <a:uFillTx/>
              </a:rPr>
              <a:t>Des </a:t>
            </a:r>
            <a:r>
              <a:rPr kumimoji="0" lang="fr-CA" sz="2200" b="0" i="0" u="none" strike="noStrike" kern="1200" cap="none" spc="0" normalizeH="0" baseline="0" noProof="0" dirty="0">
                <a:ln>
                  <a:noFill/>
                </a:ln>
                <a:solidFill>
                  <a:prstClr val="black"/>
                </a:solidFill>
                <a:effectLst/>
                <a:uLnTx/>
                <a:uFillTx/>
              </a:rPr>
              <a:t>enfants hébergés par le CIUSSS en vertu de la Loi sur la protection de la jeunesse (</a:t>
            </a:r>
            <a:r>
              <a:rPr kumimoji="0" lang="fr-CA" sz="2200" b="0" i="0" u="none" strike="noStrike" kern="1200" cap="none" spc="0" normalizeH="0" baseline="0" noProof="0" dirty="0" smtClean="0">
                <a:ln>
                  <a:noFill/>
                </a:ln>
                <a:solidFill>
                  <a:prstClr val="black"/>
                </a:solidFill>
                <a:effectLst/>
                <a:uLnTx/>
                <a:uFillTx/>
              </a:rPr>
              <a:t>LPJ);</a:t>
            </a:r>
          </a:p>
          <a:p>
            <a:pPr marL="457189" lvl="0" indent="-457189" defTabSz="1219170">
              <a:spcBef>
                <a:spcPts val="600"/>
              </a:spcBef>
              <a:spcAft>
                <a:spcPts val="1800"/>
              </a:spcAft>
              <a:buFont typeface="Courier New" panose="02070309020205020404" pitchFamily="49" charset="0"/>
              <a:buChar char="o"/>
              <a:defRPr/>
            </a:pPr>
            <a:r>
              <a:rPr lang="fr-CA" sz="2200" dirty="0" smtClean="0">
                <a:solidFill>
                  <a:prstClr val="black"/>
                </a:solidFill>
              </a:rPr>
              <a:t>Des enfants dont le projet </a:t>
            </a:r>
            <a:r>
              <a:rPr lang="fr-CA" sz="2200" dirty="0">
                <a:solidFill>
                  <a:prstClr val="black"/>
                </a:solidFill>
              </a:rPr>
              <a:t>de retour </a:t>
            </a:r>
            <a:r>
              <a:rPr lang="fr-CA" sz="2200" dirty="0" smtClean="0">
                <a:solidFill>
                  <a:prstClr val="black"/>
                </a:solidFill>
              </a:rPr>
              <a:t>auprès </a:t>
            </a:r>
            <a:r>
              <a:rPr lang="fr-CA" sz="2200" dirty="0">
                <a:solidFill>
                  <a:prstClr val="black"/>
                </a:solidFill>
              </a:rPr>
              <a:t>de </a:t>
            </a:r>
            <a:r>
              <a:rPr lang="fr-CA" sz="2200" dirty="0" smtClean="0">
                <a:solidFill>
                  <a:prstClr val="black"/>
                </a:solidFill>
              </a:rPr>
              <a:t>leurs parents d’origine </a:t>
            </a:r>
            <a:r>
              <a:rPr lang="fr-CA" sz="2200" dirty="0">
                <a:solidFill>
                  <a:prstClr val="black"/>
                </a:solidFill>
              </a:rPr>
              <a:t>est peu </a:t>
            </a:r>
            <a:r>
              <a:rPr lang="fr-CA" sz="2200" dirty="0" smtClean="0">
                <a:solidFill>
                  <a:prstClr val="black"/>
                </a:solidFill>
              </a:rPr>
              <a:t>probable et pour lequel aucun milieu de vie substitut n’a pu être identifié parmi </a:t>
            </a:r>
            <a:r>
              <a:rPr lang="fr-CA" sz="2200" dirty="0">
                <a:solidFill>
                  <a:prstClr val="black"/>
                </a:solidFill>
              </a:rPr>
              <a:t>les personnes significatives de </a:t>
            </a:r>
            <a:r>
              <a:rPr lang="fr-CA" sz="2200" dirty="0" smtClean="0">
                <a:solidFill>
                  <a:prstClr val="black"/>
                </a:solidFill>
              </a:rPr>
              <a:t>leur entourage;</a:t>
            </a:r>
          </a:p>
          <a:p>
            <a:pPr marL="457189" indent="-457189" algn="just" defTabSz="1219170">
              <a:spcBef>
                <a:spcPts val="600"/>
              </a:spcBef>
              <a:spcAft>
                <a:spcPts val="1800"/>
              </a:spcAft>
              <a:buFont typeface="Courier New" panose="02070309020205020404" pitchFamily="49" charset="0"/>
              <a:buChar char="o"/>
              <a:defRPr/>
            </a:pPr>
            <a:r>
              <a:rPr lang="fr-CA" sz="2200" dirty="0">
                <a:solidFill>
                  <a:prstClr val="black"/>
                </a:solidFill>
              </a:rPr>
              <a:t>Des enfants dont les parents ont une histoire de vie chaotique, avec une récurrence des difficultés dans le </a:t>
            </a:r>
            <a:r>
              <a:rPr lang="fr-CA" sz="2200" dirty="0" smtClean="0">
                <a:solidFill>
                  <a:prstClr val="black"/>
                </a:solidFill>
              </a:rPr>
              <a:t>temps;</a:t>
            </a:r>
          </a:p>
          <a:p>
            <a:pPr marL="457189" marR="0" lvl="0" indent="-457189" algn="just" defTabSz="1219170" rtl="0" eaLnBrk="1" fontAlgn="auto" latinLnBrk="0" hangingPunct="1">
              <a:lnSpc>
                <a:spcPct val="100000"/>
              </a:lnSpc>
              <a:spcBef>
                <a:spcPts val="600"/>
              </a:spcBef>
              <a:spcAft>
                <a:spcPts val="600"/>
              </a:spcAft>
              <a:buClrTx/>
              <a:buSzTx/>
              <a:buFont typeface="Courier New" panose="02070309020205020404" pitchFamily="49" charset="0"/>
              <a:buChar char="o"/>
              <a:tabLst/>
              <a:defRPr/>
            </a:pPr>
            <a:r>
              <a:rPr kumimoji="0" lang="fr-CA" sz="2200" b="0" i="0" u="none" strike="noStrike" kern="1200" cap="none" spc="0" normalizeH="0" baseline="0" noProof="0" dirty="0" smtClean="0">
                <a:ln>
                  <a:noFill/>
                </a:ln>
                <a:effectLst/>
                <a:uLnTx/>
                <a:uFillTx/>
              </a:rPr>
              <a:t>Des enfants</a:t>
            </a:r>
            <a:r>
              <a:rPr kumimoji="0" lang="fr-CA" sz="2200" b="0" i="0" u="none" strike="noStrike" kern="1200" cap="none" spc="0" normalizeH="0" noProof="0" dirty="0" smtClean="0">
                <a:ln>
                  <a:noFill/>
                </a:ln>
                <a:effectLst/>
                <a:uLnTx/>
                <a:uFillTx/>
              </a:rPr>
              <a:t> qui </a:t>
            </a:r>
            <a:r>
              <a:rPr kumimoji="0" lang="fr-CA" sz="2200" b="0" i="0" u="none" strike="noStrike" kern="1200" cap="none" spc="0" normalizeH="0" baseline="0" noProof="0" dirty="0" smtClean="0">
                <a:ln>
                  <a:noFill/>
                </a:ln>
                <a:effectLst/>
                <a:uLnTx/>
                <a:uFillTx/>
              </a:rPr>
              <a:t>ont une trajectoire de vie particulière malgré leur jeune âge, </a:t>
            </a:r>
            <a:r>
              <a:rPr lang="fr-CA" sz="2200" dirty="0" smtClean="0"/>
              <a:t>qui ont notamment été victimes</a:t>
            </a:r>
            <a:r>
              <a:rPr lang="fr-CA" sz="2200" noProof="0" dirty="0" smtClean="0"/>
              <a:t>:</a:t>
            </a:r>
            <a:endParaRPr lang="fr-CA" sz="2200" dirty="0" smtClean="0"/>
          </a:p>
          <a:p>
            <a:pPr marL="0" marR="0" lvl="0" indent="0" algn="l" defTabSz="1219170" rtl="0" eaLnBrk="1" fontAlgn="auto" latinLnBrk="0" hangingPunct="1">
              <a:lnSpc>
                <a:spcPct val="100000"/>
              </a:lnSpc>
              <a:spcBef>
                <a:spcPts val="600"/>
              </a:spcBef>
              <a:spcAft>
                <a:spcPts val="600"/>
              </a:spcAft>
              <a:buClrTx/>
              <a:buSzTx/>
              <a:buNone/>
              <a:tabLst/>
              <a:defRPr/>
            </a:pPr>
            <a:endParaRPr lang="fr-CA" sz="2000" dirty="0">
              <a:solidFill>
                <a:prstClr val="black"/>
              </a:solidFill>
              <a:latin typeface="Calibri"/>
            </a:endParaRPr>
          </a:p>
          <a:p>
            <a:pPr marL="457189" marR="0" lvl="0" indent="-457189" algn="l" defTabSz="1219170" rtl="0" eaLnBrk="1" fontAlgn="auto" latinLnBrk="0" hangingPunct="1">
              <a:lnSpc>
                <a:spcPct val="100000"/>
              </a:lnSpc>
              <a:spcBef>
                <a:spcPts val="600"/>
              </a:spcBef>
              <a:spcAft>
                <a:spcPts val="600"/>
              </a:spcAft>
              <a:buClrTx/>
              <a:buSzTx/>
              <a:buFont typeface="Courier New" panose="02070309020205020404" pitchFamily="49" charset="0"/>
              <a:buChar char="o"/>
              <a:tabLst/>
              <a:defRPr/>
            </a:pPr>
            <a:endParaRPr kumimoji="0" lang="fr-CA" sz="2000" b="0" i="0" u="none" strike="noStrike" kern="1200" cap="none" spc="0" normalizeH="0" baseline="0" noProof="0" dirty="0" smtClean="0">
              <a:ln>
                <a:noFill/>
              </a:ln>
              <a:solidFill>
                <a:prstClr val="black"/>
              </a:solidFill>
              <a:effectLst/>
              <a:uLnTx/>
              <a:uFillTx/>
              <a:latin typeface="Calibri"/>
            </a:endParaRPr>
          </a:p>
          <a:p>
            <a:pPr marL="0" marR="0" lvl="0" indent="0" algn="l" defTabSz="1219170" rtl="0" eaLnBrk="1" fontAlgn="auto" latinLnBrk="0" hangingPunct="1">
              <a:lnSpc>
                <a:spcPct val="100000"/>
              </a:lnSpc>
              <a:spcBef>
                <a:spcPts val="600"/>
              </a:spcBef>
              <a:spcAft>
                <a:spcPts val="600"/>
              </a:spcAft>
              <a:buClrTx/>
              <a:buSzTx/>
              <a:buFont typeface="Arial" panose="020B0604020202020204" pitchFamily="34" charset="0"/>
              <a:buNone/>
              <a:tabLst/>
              <a:defRPr/>
            </a:pPr>
            <a:endParaRPr kumimoji="0" lang="fr-CA"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Title 2">
            <a:extLst>
              <a:ext uri="{FF2B5EF4-FFF2-40B4-BE49-F238E27FC236}">
                <a16:creationId xmlns:a16="http://schemas.microsoft.com/office/drawing/2014/main" id="{12B178B4-CDED-454C-BED2-2E2B10ADA703}"/>
              </a:ext>
            </a:extLst>
          </p:cNvPr>
          <p:cNvSpPr>
            <a:spLocks noGrp="1"/>
          </p:cNvSpPr>
          <p:nvPr>
            <p:ph type="ctrTitle"/>
          </p:nvPr>
        </p:nvSpPr>
        <p:spPr>
          <a:xfrm>
            <a:off x="335362" y="242888"/>
            <a:ext cx="2950763" cy="4511992"/>
          </a:xfrm>
          <a:solidFill>
            <a:srgbClr val="00AEC7"/>
          </a:solidFill>
        </p:spPr>
        <p:txBody>
          <a:bodyPr>
            <a:noAutofit/>
          </a:bodyPr>
          <a:lstStyle/>
          <a:p>
            <a:r>
              <a:rPr lang="fr-CA" sz="4400" b="1" dirty="0" smtClean="0">
                <a:solidFill>
                  <a:schemeClr val="bg1"/>
                </a:solidFill>
                <a:effectLst>
                  <a:outerShdw blurRad="38100" dist="38100" dir="2700000" algn="tl">
                    <a:srgbClr val="000000">
                      <a:alpha val="43137"/>
                    </a:srgbClr>
                  </a:outerShdw>
                </a:effectLst>
              </a:rPr>
              <a:t>PROFIL  D’ENFANTS </a:t>
            </a:r>
            <a:r>
              <a:rPr lang="fr-CA" sz="3200" b="1" dirty="0" smtClean="0">
                <a:solidFill>
                  <a:schemeClr val="bg1"/>
                </a:solidFill>
              </a:rPr>
              <a:t>orientés vers une famille d’accueil banque mixte </a:t>
            </a:r>
            <a:endParaRPr lang="fr-CA" sz="3200" b="1" dirty="0">
              <a:solidFill>
                <a:schemeClr val="bg1"/>
              </a:solidFill>
            </a:endParaRPr>
          </a:p>
        </p:txBody>
      </p:sp>
      <p:sp>
        <p:nvSpPr>
          <p:cNvPr id="9" name="Rectangle 8"/>
          <p:cNvSpPr/>
          <p:nvPr/>
        </p:nvSpPr>
        <p:spPr>
          <a:xfrm rot="5400000">
            <a:off x="1551663" y="5100681"/>
            <a:ext cx="518160" cy="2950763"/>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fr-CA" sz="2400" b="0" i="0" u="none" strike="noStrike" kern="1200" cap="none" spc="0" normalizeH="0" baseline="0" noProof="0">
              <a:ln>
                <a:noFill/>
              </a:ln>
              <a:solidFill>
                <a:prstClr val="white"/>
              </a:solidFill>
              <a:effectLst/>
              <a:uLnTx/>
              <a:uFillTx/>
              <a:latin typeface="Calibri"/>
              <a:ea typeface="+mn-ea"/>
              <a:cs typeface="+mn-cs"/>
            </a:endParaRPr>
          </a:p>
        </p:txBody>
      </p:sp>
      <p:pic>
        <p:nvPicPr>
          <p:cNvPr id="19" name="Imag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992" y="4867432"/>
            <a:ext cx="3147132" cy="1240536"/>
          </a:xfrm>
          <a:prstGeom prst="rect">
            <a:avLst/>
          </a:prstGeom>
        </p:spPr>
      </p:pic>
      <p:graphicFrame>
        <p:nvGraphicFramePr>
          <p:cNvPr id="2" name="Tableau 1"/>
          <p:cNvGraphicFramePr>
            <a:graphicFrameLocks noGrp="1"/>
          </p:cNvGraphicFramePr>
          <p:nvPr>
            <p:extLst/>
          </p:nvPr>
        </p:nvGraphicFramePr>
        <p:xfrm>
          <a:off x="4419599" y="4503421"/>
          <a:ext cx="7323221" cy="2072640"/>
        </p:xfrm>
        <a:graphic>
          <a:graphicData uri="http://schemas.openxmlformats.org/drawingml/2006/table">
            <a:tbl>
              <a:tblPr firstRow="1" bandRow="1">
                <a:tableStyleId>{5C22544A-7EE6-4342-B048-85BDC9FD1C3A}</a:tableStyleId>
              </a:tblPr>
              <a:tblGrid>
                <a:gridCol w="7049947">
                  <a:extLst>
                    <a:ext uri="{9D8B030D-6E8A-4147-A177-3AD203B41FA5}">
                      <a16:colId xmlns:a16="http://schemas.microsoft.com/office/drawing/2014/main" val="3517357141"/>
                    </a:ext>
                  </a:extLst>
                </a:gridCol>
                <a:gridCol w="273274">
                  <a:extLst>
                    <a:ext uri="{9D8B030D-6E8A-4147-A177-3AD203B41FA5}">
                      <a16:colId xmlns:a16="http://schemas.microsoft.com/office/drawing/2014/main" val="1963663840"/>
                    </a:ext>
                  </a:extLst>
                </a:gridCol>
              </a:tblGrid>
              <a:tr h="1379219">
                <a:tc>
                  <a:txBody>
                    <a:bodyPr/>
                    <a:lstStyle/>
                    <a:p>
                      <a:pPr marL="285750" marR="0" lvl="0" indent="-285750" algn="l" defTabSz="914400" rtl="0" eaLnBrk="1" fontAlgn="auto" latinLnBrk="0" hangingPunct="1">
                        <a:spcBef>
                          <a:spcPts val="0"/>
                        </a:spcBef>
                        <a:spcAft>
                          <a:spcPts val="1200"/>
                        </a:spcAft>
                        <a:buClrTx/>
                        <a:buSzTx/>
                        <a:buFont typeface="Wingdings" panose="05000000000000000000" pitchFamily="2" charset="2"/>
                        <a:buChar char="§"/>
                        <a:tabLst/>
                        <a:defRPr/>
                      </a:pPr>
                      <a:r>
                        <a:rPr lang="fr-CA" sz="2000" b="1" dirty="0" smtClean="0">
                          <a:solidFill>
                            <a:schemeClr val="accent5">
                              <a:lumMod val="75000"/>
                            </a:schemeClr>
                          </a:solidFill>
                          <a:latin typeface="+mn-lt"/>
                        </a:rPr>
                        <a:t>De négligence</a:t>
                      </a:r>
                      <a:r>
                        <a:rPr kumimoji="0" lang="fr-CA" sz="2000" b="1" i="0" u="none" strike="noStrike" kern="1200" cap="none" spc="0" normalizeH="0" baseline="0" noProof="0" dirty="0" smtClean="0">
                          <a:ln>
                            <a:noFill/>
                          </a:ln>
                          <a:solidFill>
                            <a:schemeClr val="accent5">
                              <a:lumMod val="75000"/>
                            </a:schemeClr>
                          </a:solidFill>
                          <a:effectLst/>
                          <a:uLnTx/>
                          <a:uFillTx/>
                          <a:latin typeface="+mn-lt"/>
                        </a:rPr>
                        <a:t> sur les plans de la santé</a:t>
                      </a:r>
                      <a:r>
                        <a:rPr lang="fr-CA" sz="2000" b="1" noProof="0" dirty="0" smtClean="0">
                          <a:solidFill>
                            <a:schemeClr val="accent5">
                              <a:lumMod val="75000"/>
                            </a:schemeClr>
                          </a:solidFill>
                          <a:latin typeface="+mn-lt"/>
                        </a:rPr>
                        <a:t>, </a:t>
                      </a:r>
                      <a:r>
                        <a:rPr lang="fr-CA" sz="2000" b="1" dirty="0" smtClean="0">
                          <a:solidFill>
                            <a:schemeClr val="accent5">
                              <a:lumMod val="75000"/>
                            </a:schemeClr>
                          </a:solidFill>
                          <a:latin typeface="+mn-lt"/>
                        </a:rPr>
                        <a:t>du </a:t>
                      </a:r>
                      <a:r>
                        <a:rPr kumimoji="0" lang="fr-CA" sz="2000" b="1" i="0" u="none" strike="noStrike" kern="1200" cap="none" spc="0" normalizeH="0" baseline="0" noProof="0" dirty="0" smtClean="0">
                          <a:ln>
                            <a:noFill/>
                          </a:ln>
                          <a:solidFill>
                            <a:schemeClr val="accent5">
                              <a:lumMod val="75000"/>
                            </a:schemeClr>
                          </a:solidFill>
                          <a:effectLst/>
                          <a:uLnTx/>
                          <a:uFillTx/>
                          <a:latin typeface="+mn-lt"/>
                        </a:rPr>
                        <a:t> développement</a:t>
                      </a:r>
                      <a:r>
                        <a:rPr lang="fr-CA" sz="2000" b="1" dirty="0" smtClean="0">
                          <a:solidFill>
                            <a:schemeClr val="accent5">
                              <a:lumMod val="75000"/>
                            </a:schemeClr>
                          </a:solidFill>
                          <a:latin typeface="+mn-lt"/>
                        </a:rPr>
                        <a:t> et/ou</a:t>
                      </a:r>
                      <a:r>
                        <a:rPr kumimoji="0" lang="fr-CA" sz="2000" b="1" i="0" u="none" strike="noStrike" kern="1200" cap="none" spc="0" normalizeH="0" baseline="0" noProof="0" dirty="0" smtClean="0">
                          <a:ln>
                            <a:noFill/>
                          </a:ln>
                          <a:solidFill>
                            <a:schemeClr val="accent5">
                              <a:lumMod val="75000"/>
                            </a:schemeClr>
                          </a:solidFill>
                          <a:effectLst/>
                          <a:uLnTx/>
                          <a:uFillTx/>
                          <a:latin typeface="+mn-lt"/>
                        </a:rPr>
                        <a:t> de la sécurité; </a:t>
                      </a:r>
                    </a:p>
                    <a:p>
                      <a:pPr marL="285750" marR="0" lvl="0" indent="-285750" algn="l" defTabSz="914400" rtl="0" eaLnBrk="1" fontAlgn="auto" latinLnBrk="0" hangingPunct="1">
                        <a:spcBef>
                          <a:spcPts val="0"/>
                        </a:spcBef>
                        <a:spcAft>
                          <a:spcPts val="1200"/>
                        </a:spcAft>
                        <a:buClrTx/>
                        <a:buSzTx/>
                        <a:buFont typeface="Wingdings" panose="05000000000000000000" pitchFamily="2" charset="2"/>
                        <a:buChar char="§"/>
                        <a:tabLst/>
                        <a:defRPr/>
                      </a:pPr>
                      <a:r>
                        <a:rPr kumimoji="0" lang="fr-CA" sz="2000" b="1" i="0" u="none" strike="noStrike" kern="1200" cap="none" spc="0" normalizeH="0" baseline="0" noProof="0" dirty="0" smtClean="0">
                          <a:ln>
                            <a:noFill/>
                          </a:ln>
                          <a:solidFill>
                            <a:schemeClr val="accent5">
                              <a:lumMod val="75000"/>
                            </a:schemeClr>
                          </a:solidFill>
                          <a:effectLst/>
                          <a:uLnTx/>
                          <a:uFillTx/>
                          <a:latin typeface="+mn-lt"/>
                        </a:rPr>
                        <a:t>D’abus physique, sexuel et/ou psychologique;</a:t>
                      </a:r>
                    </a:p>
                    <a:p>
                      <a:pPr marL="285750" marR="0" lvl="0" indent="-285750" algn="just" defTabSz="914400" rtl="0" eaLnBrk="1" fontAlgn="auto" latinLnBrk="0" hangingPunct="1">
                        <a:spcBef>
                          <a:spcPts val="0"/>
                        </a:spcBef>
                        <a:spcAft>
                          <a:spcPts val="1200"/>
                        </a:spcAft>
                        <a:buClrTx/>
                        <a:buSzTx/>
                        <a:buFont typeface="Wingdings" panose="05000000000000000000" pitchFamily="2" charset="2"/>
                        <a:buChar char="§"/>
                        <a:tabLst/>
                        <a:defRPr/>
                      </a:pPr>
                      <a:r>
                        <a:rPr kumimoji="0" lang="fr-CA" sz="2000" b="1" i="0" u="none" strike="noStrike" kern="1200" cap="none" spc="0" normalizeH="0" baseline="0" noProof="0" dirty="0" smtClean="0">
                          <a:ln>
                            <a:noFill/>
                          </a:ln>
                          <a:solidFill>
                            <a:schemeClr val="accent5">
                              <a:lumMod val="75000"/>
                            </a:schemeClr>
                          </a:solidFill>
                          <a:effectLst/>
                          <a:uLnTx/>
                          <a:uFillTx/>
                          <a:latin typeface="+mn-lt"/>
                        </a:rPr>
                        <a:t>D’exposition à des expériences de vie difficiles; </a:t>
                      </a:r>
                    </a:p>
                    <a:p>
                      <a:pPr marL="285750" marR="0" lvl="0" indent="-285750" algn="l" defTabSz="914400" rtl="0" eaLnBrk="1" fontAlgn="auto" latinLnBrk="0" hangingPunct="1">
                        <a:spcBef>
                          <a:spcPts val="0"/>
                        </a:spcBef>
                        <a:spcAft>
                          <a:spcPts val="300"/>
                        </a:spcAft>
                        <a:buClrTx/>
                        <a:buSzTx/>
                        <a:buFont typeface="Wingdings" panose="05000000000000000000" pitchFamily="2" charset="2"/>
                        <a:buChar char="§"/>
                        <a:tabLst/>
                        <a:defRPr/>
                      </a:pPr>
                      <a:r>
                        <a:rPr lang="fr-CA" sz="2000" b="1" dirty="0" smtClean="0">
                          <a:solidFill>
                            <a:schemeClr val="accent5">
                              <a:lumMod val="75000"/>
                            </a:schemeClr>
                          </a:solidFill>
                          <a:latin typeface="+mn-lt"/>
                        </a:rPr>
                        <a:t>De </a:t>
                      </a:r>
                      <a:r>
                        <a:rPr kumimoji="0" lang="fr-CA" sz="2000" b="1" i="0" u="none" strike="noStrike" kern="1200" cap="none" spc="0" normalizeH="0" baseline="0" noProof="0" dirty="0" smtClean="0">
                          <a:ln>
                            <a:noFill/>
                          </a:ln>
                          <a:solidFill>
                            <a:schemeClr val="accent5">
                              <a:lumMod val="75000"/>
                            </a:schemeClr>
                          </a:solidFill>
                          <a:effectLst/>
                          <a:uLnTx/>
                          <a:uFillTx/>
                          <a:latin typeface="+mn-lt"/>
                        </a:rPr>
                        <a:t>délaissement et/ou d’abandon.</a:t>
                      </a:r>
                      <a:endParaRPr lang="fr-CA" sz="2000" b="1" dirty="0" smtClean="0">
                        <a:solidFill>
                          <a:schemeClr val="accent5">
                            <a:lumMod val="75000"/>
                          </a:schemeClr>
                        </a:solidFill>
                        <a:latin typeface="+mn-lt"/>
                      </a:endParaRPr>
                    </a:p>
                  </a:txBody>
                  <a:tcPr>
                    <a:solidFill>
                      <a:schemeClr val="bg1"/>
                    </a:solidFill>
                  </a:tcPr>
                </a:tc>
                <a:tc>
                  <a:txBody>
                    <a:bodyPr/>
                    <a:lstStyle/>
                    <a:p>
                      <a:pPr marL="285750" lvl="0" indent="-285750">
                        <a:spcBef>
                          <a:spcPts val="0"/>
                        </a:spcBef>
                        <a:spcAft>
                          <a:spcPts val="300"/>
                        </a:spcAft>
                        <a:buFont typeface="Wingdings" panose="05000000000000000000" pitchFamily="2" charset="2"/>
                        <a:buChar char="§"/>
                        <a:defRPr/>
                      </a:pPr>
                      <a:endParaRPr lang="fr-CA" sz="1800" b="0" dirty="0"/>
                    </a:p>
                  </a:txBody>
                  <a:tcPr>
                    <a:solidFill>
                      <a:schemeClr val="bg1"/>
                    </a:solidFill>
                  </a:tcPr>
                </a:tc>
                <a:extLst>
                  <a:ext uri="{0D108BD9-81ED-4DB2-BD59-A6C34878D82A}">
                    <a16:rowId xmlns:a16="http://schemas.microsoft.com/office/drawing/2014/main" val="1812979183"/>
                  </a:ext>
                </a:extLst>
              </a:tr>
            </a:tbl>
          </a:graphicData>
        </a:graphic>
      </p:graphicFrame>
      <p:sp>
        <p:nvSpPr>
          <p:cNvPr id="4" name="Espace réservé du numéro de diapositive 3"/>
          <p:cNvSpPr>
            <a:spLocks noGrp="1"/>
          </p:cNvSpPr>
          <p:nvPr>
            <p:ph type="sldNum" sz="quarter" idx="12"/>
          </p:nvPr>
        </p:nvSpPr>
        <p:spPr/>
        <p:txBody>
          <a:bodyPr/>
          <a:lstStyle/>
          <a:p>
            <a:fld id="{0345F6E8-4435-4009-8CFD-D3081C6A7E70}" type="slidenum">
              <a:rPr lang="fr-CA" smtClean="0"/>
              <a:t>16</a:t>
            </a:fld>
            <a:endParaRPr lang="fr-CA"/>
          </a:p>
        </p:txBody>
      </p:sp>
    </p:spTree>
    <p:extLst>
      <p:ext uri="{BB962C8B-B14F-4D97-AF65-F5344CB8AC3E}">
        <p14:creationId xmlns:p14="http://schemas.microsoft.com/office/powerpoint/2010/main" val="3646214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vatar Clients Customers · Free image on Pixabay"/>
          <p:cNvPicPr>
            <a:picLocks noChangeAspect="1"/>
          </p:cNvPicPr>
          <p:nvPr/>
        </p:nvPicPr>
        <p:blipFill rotWithShape="1">
          <a:blip r:embed="rId2">
            <a:extLst>
              <a:ext uri="{28A0092B-C50C-407E-A947-70E740481C1C}">
                <a14:useLocalDpi xmlns:a14="http://schemas.microsoft.com/office/drawing/2010/main" val="0"/>
              </a:ext>
            </a:extLst>
          </a:blip>
          <a:srcRect l="7801" t="51265" r="9574"/>
          <a:stretch/>
        </p:blipFill>
        <p:spPr>
          <a:xfrm>
            <a:off x="312420" y="4656343"/>
            <a:ext cx="3962400" cy="1535906"/>
          </a:xfrm>
          <a:prstGeom prst="rect">
            <a:avLst/>
          </a:prstGeom>
        </p:spPr>
      </p:pic>
      <p:sp>
        <p:nvSpPr>
          <p:cNvPr id="4" name="Titre 3"/>
          <p:cNvSpPr>
            <a:spLocks noGrp="1"/>
          </p:cNvSpPr>
          <p:nvPr>
            <p:ph type="title"/>
          </p:nvPr>
        </p:nvSpPr>
        <p:spPr>
          <a:xfrm>
            <a:off x="213360" y="705853"/>
            <a:ext cx="4160520" cy="4074258"/>
          </a:xfrm>
          <a:solidFill>
            <a:srgbClr val="00AEC7"/>
          </a:solidFill>
        </p:spPr>
        <p:txBody>
          <a:bodyPr>
            <a:normAutofit/>
          </a:bodyPr>
          <a:lstStyle/>
          <a:p>
            <a:r>
              <a:rPr lang="fr-CA" sz="4800" b="1" dirty="0" smtClean="0">
                <a:solidFill>
                  <a:schemeClr val="bg1"/>
                </a:solidFill>
                <a:effectLst>
                  <a:outerShdw blurRad="38100" dist="38100" dir="2700000" algn="tl">
                    <a:srgbClr val="000000">
                      <a:alpha val="43137"/>
                    </a:srgbClr>
                  </a:outerShdw>
                </a:effectLst>
              </a:rPr>
              <a:t>PROFIL </a:t>
            </a:r>
            <a:r>
              <a:rPr lang="fr-CA" sz="4000" b="1" dirty="0" smtClean="0">
                <a:solidFill>
                  <a:schemeClr val="bg1"/>
                </a:solidFill>
                <a:effectLst>
                  <a:outerShdw blurRad="38100" dist="38100" dir="2700000" algn="tl">
                    <a:srgbClr val="000000">
                      <a:alpha val="43137"/>
                    </a:srgbClr>
                  </a:outerShdw>
                </a:effectLst>
              </a:rPr>
              <a:t>d’une famille adoptive</a:t>
            </a:r>
            <a:endParaRPr lang="fr-CA" sz="4000" b="1" dirty="0">
              <a:solidFill>
                <a:schemeClr val="bg1"/>
              </a:solidFill>
              <a:effectLst>
                <a:outerShdw blurRad="38100" dist="38100" dir="2700000" algn="tl">
                  <a:srgbClr val="000000">
                    <a:alpha val="43137"/>
                  </a:srgbClr>
                </a:outerShdw>
              </a:effectLst>
            </a:endParaRPr>
          </a:p>
        </p:txBody>
      </p:sp>
      <p:sp>
        <p:nvSpPr>
          <p:cNvPr id="11" name="Espace réservé du contenu 10"/>
          <p:cNvSpPr>
            <a:spLocks noGrp="1"/>
          </p:cNvSpPr>
          <p:nvPr>
            <p:ph idx="1"/>
          </p:nvPr>
        </p:nvSpPr>
        <p:spPr>
          <a:xfrm>
            <a:off x="4472940" y="913403"/>
            <a:ext cx="7635240" cy="4907184"/>
          </a:xfrm>
          <a:ln>
            <a:noFill/>
          </a:ln>
        </p:spPr>
        <p:txBody>
          <a:bodyPr>
            <a:normAutofit/>
          </a:bodyPr>
          <a:lstStyle/>
          <a:p>
            <a:pPr>
              <a:spcAft>
                <a:spcPts val="1800"/>
              </a:spcAft>
              <a:buFont typeface="Courier New" panose="02070309020205020404" pitchFamily="49" charset="0"/>
              <a:buChar char="o"/>
            </a:pPr>
            <a:r>
              <a:rPr lang="fr-CA" sz="2800" dirty="0" smtClean="0"/>
              <a:t>Des individus stables émotionnellement;</a:t>
            </a:r>
          </a:p>
          <a:p>
            <a:pPr>
              <a:spcAft>
                <a:spcPts val="1800"/>
              </a:spcAft>
              <a:buFont typeface="Courier New" panose="02070309020205020404" pitchFamily="49" charset="0"/>
              <a:buChar char="o"/>
            </a:pPr>
            <a:r>
              <a:rPr lang="fr-CA" sz="2800" dirty="0"/>
              <a:t>Des individus possédant </a:t>
            </a:r>
            <a:r>
              <a:rPr lang="fr-CA" sz="2800" dirty="0" smtClean="0"/>
              <a:t>une capacité </a:t>
            </a:r>
            <a:r>
              <a:rPr lang="fr-CA" sz="2800" dirty="0"/>
              <a:t>d’adaptation, de résistance au stress et à l’inconnu</a:t>
            </a:r>
            <a:r>
              <a:rPr lang="fr-CA" sz="2800" dirty="0" smtClean="0"/>
              <a:t>;</a:t>
            </a:r>
          </a:p>
          <a:p>
            <a:pPr>
              <a:spcAft>
                <a:spcPts val="1800"/>
              </a:spcAft>
              <a:buFont typeface="Courier New" panose="02070309020205020404" pitchFamily="49" charset="0"/>
              <a:buChar char="o"/>
            </a:pPr>
            <a:r>
              <a:rPr lang="fr-CA" sz="2800" dirty="0" smtClean="0"/>
              <a:t>Des individus possédant une sensibilité parentale; </a:t>
            </a:r>
          </a:p>
          <a:p>
            <a:pPr>
              <a:buFont typeface="Courier New" panose="02070309020205020404" pitchFamily="49" charset="0"/>
              <a:buChar char="o"/>
            </a:pPr>
            <a:r>
              <a:rPr lang="fr-CA" sz="2800" dirty="0" smtClean="0"/>
              <a:t>Des individus respectueux de la confidentialité.</a:t>
            </a:r>
          </a:p>
          <a:p>
            <a:pPr marL="0" indent="0">
              <a:buNone/>
            </a:pPr>
            <a:endParaRPr lang="fr-CA" sz="2800" dirty="0"/>
          </a:p>
        </p:txBody>
      </p:sp>
      <p:sp>
        <p:nvSpPr>
          <p:cNvPr id="6" name="Rectangle 5"/>
          <p:cNvSpPr/>
          <p:nvPr/>
        </p:nvSpPr>
        <p:spPr>
          <a:xfrm rot="5400000">
            <a:off x="1960744" y="4444865"/>
            <a:ext cx="665752" cy="4160520"/>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fr-CA" sz="2400" b="0" i="0" u="none" strike="noStrike" kern="1200" cap="none" spc="0" normalizeH="0" baseline="0" noProof="0">
              <a:ln>
                <a:noFill/>
              </a:ln>
              <a:solidFill>
                <a:prstClr val="white"/>
              </a:solidFill>
              <a:effectLst/>
              <a:uLnTx/>
              <a:uFillTx/>
              <a:latin typeface="Calibri"/>
              <a:ea typeface="+mn-ea"/>
              <a:cs typeface="+mn-cs"/>
            </a:endParaRPr>
          </a:p>
        </p:txBody>
      </p:sp>
      <p:sp>
        <p:nvSpPr>
          <p:cNvPr id="2" name="Espace réservé du numéro de diapositive 1"/>
          <p:cNvSpPr>
            <a:spLocks noGrp="1"/>
          </p:cNvSpPr>
          <p:nvPr>
            <p:ph type="sldNum" sz="quarter" idx="12"/>
          </p:nvPr>
        </p:nvSpPr>
        <p:spPr/>
        <p:txBody>
          <a:bodyPr/>
          <a:lstStyle/>
          <a:p>
            <a:fld id="{0345F6E8-4435-4009-8CFD-D3081C6A7E70}" type="slidenum">
              <a:rPr lang="fr-CA" smtClean="0"/>
              <a:t>17</a:t>
            </a:fld>
            <a:endParaRPr lang="fr-CA"/>
          </a:p>
        </p:txBody>
      </p:sp>
    </p:spTree>
    <p:extLst>
      <p:ext uri="{BB962C8B-B14F-4D97-AF65-F5344CB8AC3E}">
        <p14:creationId xmlns:p14="http://schemas.microsoft.com/office/powerpoint/2010/main" val="34132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rotWithShape="1">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l="24068" r="20847"/>
          <a:stretch/>
        </p:blipFill>
        <p:spPr>
          <a:xfrm>
            <a:off x="0" y="0"/>
            <a:ext cx="3982065" cy="6858000"/>
          </a:xfrm>
          <a:prstGeom prst="rect">
            <a:avLst/>
          </a:prstGeom>
          <a:gradFill>
            <a:gsLst>
              <a:gs pos="0">
                <a:srgbClr val="00AEC7"/>
              </a:gs>
              <a:gs pos="24000">
                <a:srgbClr val="00AEC7"/>
              </a:gs>
              <a:gs pos="87000">
                <a:schemeClr val="bg1"/>
              </a:gs>
            </a:gsLst>
            <a:lin ang="16200000" scaled="0"/>
          </a:gradFill>
        </p:spPr>
      </p:pic>
      <p:sp>
        <p:nvSpPr>
          <p:cNvPr id="5" name="Text Placeholder 5">
            <a:extLst>
              <a:ext uri="{FF2B5EF4-FFF2-40B4-BE49-F238E27FC236}">
                <a16:creationId xmlns:a16="http://schemas.microsoft.com/office/drawing/2014/main" id="{348362CB-F41D-164B-BAC7-F91A6E68A2AC}"/>
              </a:ext>
            </a:extLst>
          </p:cNvPr>
          <p:cNvSpPr txBox="1">
            <a:spLocks/>
          </p:cNvSpPr>
          <p:nvPr/>
        </p:nvSpPr>
        <p:spPr>
          <a:xfrm>
            <a:off x="3982064" y="2732880"/>
            <a:ext cx="8209935" cy="95108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CA" sz="6000" b="0" i="0" u="none" strike="noStrike" kern="1200" cap="none" spc="0" normalizeH="0" baseline="0" noProof="0" dirty="0" smtClean="0">
                <a:ln>
                  <a:noFill/>
                </a:ln>
                <a:effectLst/>
                <a:uLnTx/>
                <a:uFillTx/>
                <a:latin typeface="Calibri"/>
                <a:ea typeface="+mn-ea"/>
                <a:cs typeface="+mn-cs"/>
              </a:rPr>
              <a:t>Questions/Commentaires</a:t>
            </a:r>
            <a:endParaRPr kumimoji="0" lang="fr-CA" sz="6000" b="0" i="0" u="none" strike="noStrike" kern="1200" cap="none" spc="0" normalizeH="0" baseline="0" noProof="0" dirty="0">
              <a:ln>
                <a:noFill/>
              </a:ln>
              <a:effectLst/>
              <a:uLnTx/>
              <a:uFillTx/>
              <a:latin typeface="Calibri"/>
              <a:ea typeface="+mn-ea"/>
              <a:cs typeface="+mn-cs"/>
            </a:endParaRPr>
          </a:p>
        </p:txBody>
      </p:sp>
      <p:sp>
        <p:nvSpPr>
          <p:cNvPr id="7" name="Titre 6"/>
          <p:cNvSpPr>
            <a:spLocks noGrp="1"/>
          </p:cNvSpPr>
          <p:nvPr>
            <p:ph type="ctrTitle"/>
          </p:nvPr>
        </p:nvSpPr>
        <p:spPr>
          <a:xfrm>
            <a:off x="3746089" y="-250953"/>
            <a:ext cx="8445910" cy="3934917"/>
          </a:xfrm>
        </p:spPr>
        <p:txBody>
          <a:bodyPr>
            <a:noAutofit/>
          </a:bodyPr>
          <a:lstStyle/>
          <a:p>
            <a:r>
              <a:rPr lang="fr-CA" sz="13000" b="1" dirty="0" smtClean="0"/>
              <a:t>MERCI</a:t>
            </a:r>
            <a:r>
              <a:rPr lang="fr-CA" sz="13000" b="1" dirty="0" smtClean="0">
                <a:solidFill>
                  <a:schemeClr val="bg1"/>
                </a:solidFill>
              </a:rPr>
              <a:t>!</a:t>
            </a:r>
            <a:endParaRPr lang="fr-CA" sz="13000" b="1" dirty="0">
              <a:solidFill>
                <a:schemeClr val="bg1"/>
              </a:solidFill>
            </a:endParaRPr>
          </a:p>
        </p:txBody>
      </p:sp>
      <p:sp>
        <p:nvSpPr>
          <p:cNvPr id="2" name="ZoneTexte 1"/>
          <p:cNvSpPr txBox="1"/>
          <p:nvPr/>
        </p:nvSpPr>
        <p:spPr>
          <a:xfrm>
            <a:off x="3864076" y="3934917"/>
            <a:ext cx="8209936" cy="1938992"/>
          </a:xfrm>
          <a:prstGeom prst="rect">
            <a:avLst/>
          </a:prstGeom>
          <a:noFill/>
        </p:spPr>
        <p:txBody>
          <a:bodyPr wrap="square" rtlCol="0">
            <a:spAutoFit/>
          </a:bodyPr>
          <a:lstStyle/>
          <a:p>
            <a:pPr algn="ctr"/>
            <a:r>
              <a:rPr lang="fr-CA" sz="2800" dirty="0" smtClean="0">
                <a:solidFill>
                  <a:schemeClr val="bg1"/>
                </a:solidFill>
              </a:rPr>
              <a:t>Pour toutes questions suivant la présentation, </a:t>
            </a:r>
          </a:p>
          <a:p>
            <a:pPr algn="ctr"/>
            <a:r>
              <a:rPr lang="fr-CA" sz="2800" dirty="0" smtClean="0">
                <a:solidFill>
                  <a:schemeClr val="bg1"/>
                </a:solidFill>
              </a:rPr>
              <a:t>il de joindre</a:t>
            </a:r>
          </a:p>
          <a:p>
            <a:pPr algn="ctr"/>
            <a:r>
              <a:rPr lang="fr-CA" sz="2800" dirty="0" smtClean="0">
                <a:solidFill>
                  <a:schemeClr val="bg1"/>
                </a:solidFill>
              </a:rPr>
              <a:t> </a:t>
            </a:r>
            <a:r>
              <a:rPr lang="fr-CA" sz="3200" dirty="0" smtClean="0">
                <a:solidFill>
                  <a:schemeClr val="bg1"/>
                </a:solidFill>
              </a:rPr>
              <a:t>l’Accueil adoption</a:t>
            </a:r>
          </a:p>
          <a:p>
            <a:pPr algn="ctr"/>
            <a:r>
              <a:rPr lang="fr-CA" sz="2800" dirty="0" smtClean="0">
                <a:solidFill>
                  <a:schemeClr val="bg1"/>
                </a:solidFill>
              </a:rPr>
              <a:t> </a:t>
            </a:r>
            <a:r>
              <a:rPr lang="fr-CA" sz="2800" b="1" dirty="0" smtClean="0">
                <a:solidFill>
                  <a:schemeClr val="bg1"/>
                </a:solidFill>
              </a:rPr>
              <a:t>au </a:t>
            </a:r>
            <a:r>
              <a:rPr lang="fr-CA" sz="3200" b="1" dirty="0" smtClean="0">
                <a:solidFill>
                  <a:schemeClr val="bg1"/>
                </a:solidFill>
              </a:rPr>
              <a:t>514-896-3150</a:t>
            </a:r>
            <a:endParaRPr lang="fr-CA" sz="3200" b="1" dirty="0">
              <a:solidFill>
                <a:schemeClr val="bg1"/>
              </a:solidFill>
            </a:endParaRPr>
          </a:p>
        </p:txBody>
      </p:sp>
      <p:sp>
        <p:nvSpPr>
          <p:cNvPr id="3" name="Espace réservé du numéro de diapositive 2"/>
          <p:cNvSpPr>
            <a:spLocks noGrp="1"/>
          </p:cNvSpPr>
          <p:nvPr>
            <p:ph type="sldNum" sz="quarter" idx="12"/>
          </p:nvPr>
        </p:nvSpPr>
        <p:spPr/>
        <p:txBody>
          <a:bodyPr/>
          <a:lstStyle/>
          <a:p>
            <a:fld id="{0345F6E8-4435-4009-8CFD-D3081C6A7E70}" type="slidenum">
              <a:rPr lang="fr-CA" smtClean="0"/>
              <a:t>18</a:t>
            </a:fld>
            <a:endParaRPr lang="fr-CA"/>
          </a:p>
        </p:txBody>
      </p:sp>
    </p:spTree>
    <p:extLst>
      <p:ext uri="{BB962C8B-B14F-4D97-AF65-F5344CB8AC3E}">
        <p14:creationId xmlns:p14="http://schemas.microsoft.com/office/powerpoint/2010/main" val="3038367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p:nvPr/>
        </p:nvSpPr>
        <p:spPr>
          <a:xfrm>
            <a:off x="-128338" y="-27384"/>
            <a:ext cx="12320337" cy="6885384"/>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fr-CA" sz="2400" b="0" i="0" u="none" strike="noStrike" kern="1200" cap="none" spc="0" normalizeH="0" baseline="0" noProof="0">
              <a:ln>
                <a:noFill/>
              </a:ln>
              <a:solidFill>
                <a:prstClr val="white"/>
              </a:solidFill>
              <a:effectLst/>
              <a:uLnTx/>
              <a:uFillTx/>
              <a:latin typeface="Calibri"/>
              <a:ea typeface="+mn-ea"/>
              <a:cs typeface="+mn-cs"/>
            </a:endParaRPr>
          </a:p>
        </p:txBody>
      </p:sp>
      <p:sp>
        <p:nvSpPr>
          <p:cNvPr id="7" name="Titre 6"/>
          <p:cNvSpPr>
            <a:spLocks noGrp="1"/>
          </p:cNvSpPr>
          <p:nvPr>
            <p:ph type="ctrTitle"/>
          </p:nvPr>
        </p:nvSpPr>
        <p:spPr>
          <a:xfrm>
            <a:off x="-128340" y="-2043608"/>
            <a:ext cx="12320339" cy="8901608"/>
          </a:xfrm>
          <a:solidFill>
            <a:srgbClr val="00AEC7"/>
          </a:solidFill>
        </p:spPr>
        <p:txBody>
          <a:bodyPr>
            <a:noAutofit/>
          </a:bodyPr>
          <a:lstStyle/>
          <a:p>
            <a:pPr algn="l"/>
            <a:r>
              <a:rPr lang="fr-CA" sz="4800" b="1" dirty="0">
                <a:solidFill>
                  <a:schemeClr val="bg1"/>
                </a:solidFill>
                <a:effectLst>
                  <a:outerShdw blurRad="38100" dist="38100" dir="2700000" algn="tl">
                    <a:srgbClr val="000000">
                      <a:alpha val="43137"/>
                    </a:srgbClr>
                  </a:outerShdw>
                </a:effectLst>
              </a:rPr>
              <a:t>           </a:t>
            </a:r>
            <a:br>
              <a:rPr lang="fr-CA" sz="4800" b="1" dirty="0">
                <a:solidFill>
                  <a:schemeClr val="bg1"/>
                </a:solidFill>
                <a:effectLst>
                  <a:outerShdw blurRad="38100" dist="38100" dir="2700000" algn="tl">
                    <a:srgbClr val="000000">
                      <a:alpha val="43137"/>
                    </a:srgbClr>
                  </a:outerShdw>
                </a:effectLst>
              </a:rPr>
            </a:br>
            <a:r>
              <a:rPr lang="fr-CA" sz="4800" b="1" dirty="0">
                <a:solidFill>
                  <a:schemeClr val="bg1"/>
                </a:solidFill>
                <a:effectLst>
                  <a:outerShdw blurRad="38100" dist="38100" dir="2700000" algn="tl">
                    <a:srgbClr val="000000">
                      <a:alpha val="43137"/>
                    </a:srgbClr>
                  </a:outerShdw>
                </a:effectLst>
              </a:rPr>
              <a:t> </a:t>
            </a:r>
            <a:r>
              <a:rPr lang="fr-CA" sz="4800" b="1" dirty="0" smtClean="0">
                <a:solidFill>
                  <a:schemeClr val="bg1"/>
                </a:solidFill>
                <a:effectLst>
                  <a:outerShdw blurRad="38100" dist="38100" dir="2700000" algn="tl">
                    <a:srgbClr val="000000">
                      <a:alpha val="43137"/>
                    </a:srgbClr>
                  </a:outerShdw>
                </a:effectLst>
              </a:rPr>
              <a:t>     </a:t>
            </a:r>
            <a:br>
              <a:rPr lang="fr-CA" sz="4800" b="1" dirty="0" smtClean="0">
                <a:solidFill>
                  <a:schemeClr val="bg1"/>
                </a:solidFill>
                <a:effectLst>
                  <a:outerShdw blurRad="38100" dist="38100" dir="2700000" algn="tl">
                    <a:srgbClr val="000000">
                      <a:alpha val="43137"/>
                    </a:srgbClr>
                  </a:outerShdw>
                </a:effectLst>
              </a:rPr>
            </a:br>
            <a:r>
              <a:rPr lang="fr-CA" sz="4800" b="1" dirty="0" smtClean="0">
                <a:solidFill>
                  <a:schemeClr val="bg1"/>
                </a:solidFill>
                <a:effectLst>
                  <a:outerShdw blurRad="38100" dist="38100" dir="2700000" algn="tl">
                    <a:srgbClr val="000000">
                      <a:alpha val="43137"/>
                    </a:srgbClr>
                  </a:outerShdw>
                </a:effectLst>
              </a:rPr>
              <a:t>       </a:t>
            </a:r>
            <a:r>
              <a:rPr lang="fr-CA" sz="7200" b="1" dirty="0" smtClean="0">
                <a:solidFill>
                  <a:schemeClr val="bg1"/>
                </a:solidFill>
                <a:effectLst>
                  <a:outerShdw blurRad="38100" dist="38100" dir="2700000" algn="tl">
                    <a:srgbClr val="000000">
                      <a:alpha val="43137"/>
                    </a:srgbClr>
                  </a:outerShdw>
                </a:effectLst>
              </a:rPr>
              <a:t>L’ADOPTION AU QUÉBEC </a:t>
            </a:r>
            <a:endParaRPr lang="fr-CA" sz="7200" b="1" dirty="0">
              <a:solidFill>
                <a:schemeClr val="bg1"/>
              </a:solidFill>
              <a:effectLst>
                <a:outerShdw blurRad="38100" dist="38100" dir="2700000" algn="tl">
                  <a:srgbClr val="000000">
                    <a:alpha val="43137"/>
                  </a:srgbClr>
                </a:outerShdw>
              </a:effectLst>
            </a:endParaRPr>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86691" y="6021288"/>
            <a:ext cx="1344740" cy="672075"/>
          </a:xfrm>
          <a:prstGeom prst="rect">
            <a:avLst/>
          </a:prstGeom>
        </p:spPr>
      </p:pic>
      <p:sp>
        <p:nvSpPr>
          <p:cNvPr id="6" name="Text Placeholder 5">
            <a:extLst>
              <a:ext uri="{FF2B5EF4-FFF2-40B4-BE49-F238E27FC236}">
                <a16:creationId xmlns:a16="http://schemas.microsoft.com/office/drawing/2014/main" id="{348362CB-F41D-164B-BAC7-F91A6E68A2AC}"/>
              </a:ext>
            </a:extLst>
          </p:cNvPr>
          <p:cNvSpPr txBox="1">
            <a:spLocks/>
          </p:cNvSpPr>
          <p:nvPr/>
        </p:nvSpPr>
        <p:spPr>
          <a:xfrm>
            <a:off x="1487488" y="3236979"/>
            <a:ext cx="6507511" cy="108291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fr-CA" sz="3733"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cxnSp>
        <p:nvCxnSpPr>
          <p:cNvPr id="3" name="Connecteur droit 2"/>
          <p:cNvCxnSpPr/>
          <p:nvPr/>
        </p:nvCxnSpPr>
        <p:spPr>
          <a:xfrm flipV="1">
            <a:off x="996827" y="3586163"/>
            <a:ext cx="9289864" cy="800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996827" y="3778436"/>
            <a:ext cx="9164812" cy="584775"/>
          </a:xfrm>
          <a:prstGeom prst="rect">
            <a:avLst/>
          </a:prstGeom>
          <a:noFill/>
        </p:spPr>
        <p:txBody>
          <a:bodyPr wrap="square" rtlCol="0">
            <a:spAutoFit/>
          </a:bodyPr>
          <a:lstStyle/>
          <a:p>
            <a:r>
              <a:rPr lang="fr-CA" sz="3200" b="1" dirty="0" smtClean="0">
                <a:solidFill>
                  <a:schemeClr val="bg1"/>
                </a:solidFill>
                <a:effectLst>
                  <a:outerShdw blurRad="38100" dist="38100" dir="2700000" algn="tl">
                    <a:srgbClr val="000000">
                      <a:alpha val="43137"/>
                    </a:srgbClr>
                  </a:outerShdw>
                </a:effectLst>
              </a:rPr>
              <a:t>Les différents types d’adoption au Québec </a:t>
            </a:r>
            <a:endParaRPr lang="fr-CA" sz="3200" b="1" dirty="0">
              <a:solidFill>
                <a:schemeClr val="bg1"/>
              </a:solidFill>
              <a:effectLst>
                <a:outerShdw blurRad="38100" dist="38100" dir="2700000" algn="tl">
                  <a:srgbClr val="000000">
                    <a:alpha val="43137"/>
                  </a:srgbClr>
                </a:outerShdw>
              </a:effectLst>
            </a:endParaRPr>
          </a:p>
        </p:txBody>
      </p:sp>
      <p:sp>
        <p:nvSpPr>
          <p:cNvPr id="2" name="Espace réservé du numéro de diapositive 1"/>
          <p:cNvSpPr>
            <a:spLocks noGrp="1"/>
          </p:cNvSpPr>
          <p:nvPr>
            <p:ph type="sldNum" sz="quarter" idx="12"/>
          </p:nvPr>
        </p:nvSpPr>
        <p:spPr/>
        <p:txBody>
          <a:bodyPr/>
          <a:lstStyle/>
          <a:p>
            <a:fld id="{0345F6E8-4435-4009-8CFD-D3081C6A7E70}" type="slidenum">
              <a:rPr lang="fr-CA" smtClean="0"/>
              <a:t>2</a:t>
            </a:fld>
            <a:endParaRPr lang="fr-CA"/>
          </a:p>
        </p:txBody>
      </p:sp>
    </p:spTree>
    <p:extLst>
      <p:ext uri="{BB962C8B-B14F-4D97-AF65-F5344CB8AC3E}">
        <p14:creationId xmlns:p14="http://schemas.microsoft.com/office/powerpoint/2010/main" val="3555947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12B178B4-CDED-454C-BED2-2E2B10ADA703}"/>
              </a:ext>
            </a:extLst>
          </p:cNvPr>
          <p:cNvSpPr txBox="1">
            <a:spLocks/>
          </p:cNvSpPr>
          <p:nvPr/>
        </p:nvSpPr>
        <p:spPr>
          <a:xfrm>
            <a:off x="335360" y="2084851"/>
            <a:ext cx="7271800" cy="2976331"/>
          </a:xfrm>
          <a:prstGeom prst="rect">
            <a:avLst/>
          </a:prstGeom>
          <a:solidFill>
            <a:schemeClr val="bg1"/>
          </a:solidFill>
        </p:spPr>
        <p:txBody>
          <a:bodyPr vert="horz" lIns="121920" tIns="60960" rIns="121920" bIns="6096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1219170" rtl="0" eaLnBrk="1" fontAlgn="auto" latinLnBrk="0" hangingPunct="1">
              <a:lnSpc>
                <a:spcPct val="100000"/>
              </a:lnSpc>
              <a:spcBef>
                <a:spcPct val="0"/>
              </a:spcBef>
              <a:spcAft>
                <a:spcPts val="0"/>
              </a:spcAft>
              <a:buClrTx/>
              <a:buSzTx/>
              <a:buFontTx/>
              <a:buNone/>
              <a:tabLst/>
              <a:defRPr/>
            </a:pPr>
            <a:r>
              <a:rPr kumimoji="0" lang="en-US" sz="38266" b="1" i="0" u="none" strike="noStrike" kern="1200" cap="none" spc="0" normalizeH="0" baseline="0" noProof="0" dirty="0">
                <a:ln>
                  <a:noFill/>
                </a:ln>
                <a:solidFill>
                  <a:srgbClr val="00AEC7"/>
                </a:solidFill>
                <a:effectLst>
                  <a:outerShdw blurRad="38100" dist="38100" dir="2700000" algn="tl">
                    <a:srgbClr val="000000">
                      <a:alpha val="43137"/>
                    </a:srgbClr>
                  </a:outerShdw>
                </a:effectLst>
                <a:uLnTx/>
                <a:uFillTx/>
                <a:latin typeface="Calibri"/>
                <a:ea typeface="+mj-ea"/>
                <a:cs typeface="+mj-cs"/>
              </a:rPr>
              <a:t>3</a:t>
            </a:r>
            <a:endParaRPr kumimoji="0" lang="en-US" sz="38266" b="1" i="0" u="none" strike="noStrike" kern="1200" cap="none" spc="0" normalizeH="0" baseline="0" noProof="0" dirty="0">
              <a:ln>
                <a:noFill/>
              </a:ln>
              <a:solidFill>
                <a:srgbClr val="21E5FF"/>
              </a:solidFill>
              <a:effectLst>
                <a:outerShdw blurRad="38100" dist="38100" dir="2700000" algn="tl">
                  <a:srgbClr val="000000">
                    <a:alpha val="43137"/>
                  </a:srgbClr>
                </a:outerShdw>
              </a:effectLst>
              <a:uLnTx/>
              <a:uFillTx/>
              <a:latin typeface="Calibri"/>
              <a:ea typeface="+mj-ea"/>
              <a:cs typeface="+mj-cs"/>
            </a:endParaRPr>
          </a:p>
        </p:txBody>
      </p:sp>
      <p:sp>
        <p:nvSpPr>
          <p:cNvPr id="4" name="Title 2">
            <a:extLst>
              <a:ext uri="{FF2B5EF4-FFF2-40B4-BE49-F238E27FC236}">
                <a16:creationId xmlns:a16="http://schemas.microsoft.com/office/drawing/2014/main" id="{12B178B4-CDED-454C-BED2-2E2B10ADA703}"/>
              </a:ext>
            </a:extLst>
          </p:cNvPr>
          <p:cNvSpPr txBox="1">
            <a:spLocks/>
          </p:cNvSpPr>
          <p:nvPr/>
        </p:nvSpPr>
        <p:spPr>
          <a:xfrm>
            <a:off x="1834852" y="2468893"/>
            <a:ext cx="7271800" cy="2976331"/>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1219170" rtl="0" eaLnBrk="1" fontAlgn="auto" latinLnBrk="0" hangingPunct="1">
              <a:lnSpc>
                <a:spcPct val="100000"/>
              </a:lnSpc>
              <a:spcBef>
                <a:spcPct val="0"/>
              </a:spcBef>
              <a:spcAft>
                <a:spcPts val="0"/>
              </a:spcAft>
              <a:buClrTx/>
              <a:buSzTx/>
              <a:buFontTx/>
              <a:buNone/>
              <a:tabLst/>
              <a:defRPr/>
            </a:pPr>
            <a:r>
              <a:rPr kumimoji="0" lang="fr-CA" sz="4800" b="1" i="0" u="none" strike="noStrike" kern="1200" cap="none" spc="0" normalizeH="0" baseline="0" noProof="0" dirty="0">
                <a:ln>
                  <a:noFill/>
                </a:ln>
                <a:solidFill>
                  <a:srgbClr val="00AEC7"/>
                </a:solidFill>
                <a:effectLst/>
                <a:uLnTx/>
                <a:uFillTx/>
                <a:latin typeface="Calibri"/>
                <a:ea typeface="+mj-ea"/>
                <a:cs typeface="+mj-cs"/>
              </a:rPr>
              <a:t> </a:t>
            </a:r>
            <a:r>
              <a:rPr kumimoji="0" lang="fr-CA" sz="5867" b="1" i="0" u="none" strike="noStrike" kern="1200" cap="none" spc="0" normalizeH="0" baseline="0" noProof="0" dirty="0">
                <a:ln>
                  <a:noFill/>
                </a:ln>
                <a:solidFill>
                  <a:srgbClr val="00AEC7"/>
                </a:solidFill>
                <a:effectLst/>
                <a:uLnTx/>
                <a:uFillTx/>
                <a:latin typeface="Calibri"/>
                <a:ea typeface="+mj-ea"/>
                <a:cs typeface="+mj-cs"/>
              </a:rPr>
              <a:t> </a:t>
            </a:r>
          </a:p>
        </p:txBody>
      </p:sp>
      <p:sp>
        <p:nvSpPr>
          <p:cNvPr id="5" name="Text Placeholder 6">
            <a:extLst>
              <a:ext uri="{FF2B5EF4-FFF2-40B4-BE49-F238E27FC236}">
                <a16:creationId xmlns:a16="http://schemas.microsoft.com/office/drawing/2014/main" id="{54E9E228-B02C-3941-B458-23CB2D67B476}"/>
              </a:ext>
            </a:extLst>
          </p:cNvPr>
          <p:cNvSpPr txBox="1">
            <a:spLocks/>
          </p:cNvSpPr>
          <p:nvPr/>
        </p:nvSpPr>
        <p:spPr>
          <a:xfrm>
            <a:off x="3119670" y="586997"/>
            <a:ext cx="8700593" cy="591434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fr-CA" sz="2133" b="0" i="0" u="none" strike="noStrike" kern="1200" cap="none" spc="0" normalizeH="0" baseline="0" noProof="0" dirty="0">
              <a:ln>
                <a:noFill/>
              </a:ln>
              <a:solidFill>
                <a:prstClr val="black"/>
              </a:solidFill>
              <a:effectLst/>
              <a:uLnTx/>
              <a:uFillTx/>
              <a:latin typeface="Calibri"/>
              <a:ea typeface="+mn-ea"/>
              <a:cs typeface="+mn-cs"/>
            </a:endParaRPr>
          </a:p>
          <a:p>
            <a:pPr marL="457189" marR="0" lvl="0" indent="-457189" algn="l" defTabSz="1219170" rtl="0" eaLnBrk="1" fontAlgn="auto" latinLnBrk="0" hangingPunct="1">
              <a:lnSpc>
                <a:spcPct val="100000"/>
              </a:lnSpc>
              <a:spcBef>
                <a:spcPct val="20000"/>
              </a:spcBef>
              <a:spcAft>
                <a:spcPts val="0"/>
              </a:spcAft>
              <a:buClrTx/>
              <a:buSzTx/>
              <a:buFont typeface="Courier New" panose="02070309020205020404" pitchFamily="49" charset="0"/>
              <a:buChar char="o"/>
              <a:tabLst/>
              <a:defRPr/>
            </a:pPr>
            <a:endParaRPr kumimoji="0" lang="fr-CA" sz="2133" b="0" i="0" u="none" strike="noStrike" kern="1200" cap="none" spc="0" normalizeH="0" baseline="0" noProof="0" dirty="0">
              <a:ln>
                <a:noFill/>
              </a:ln>
              <a:solidFill>
                <a:prstClr val="black"/>
              </a:solidFill>
              <a:effectLst/>
              <a:uLnTx/>
              <a:uFillTx/>
              <a:latin typeface="Calibri"/>
              <a:ea typeface="+mn-ea"/>
              <a:cs typeface="+mn-cs"/>
            </a:endParaRPr>
          </a:p>
          <a:p>
            <a:pPr marL="457189" marR="0" lvl="0" indent="-457189" algn="l" defTabSz="1219170" rtl="0" eaLnBrk="1" fontAlgn="auto" latinLnBrk="0" hangingPunct="1">
              <a:lnSpc>
                <a:spcPct val="100000"/>
              </a:lnSpc>
              <a:spcBef>
                <a:spcPct val="20000"/>
              </a:spcBef>
              <a:spcAft>
                <a:spcPts val="0"/>
              </a:spcAft>
              <a:buClrTx/>
              <a:buSzTx/>
              <a:buFont typeface="Courier New" panose="02070309020205020404" pitchFamily="49" charset="0"/>
              <a:buChar char="o"/>
              <a:tabLst/>
              <a:defRPr/>
            </a:pPr>
            <a:endParaRPr kumimoji="0" lang="fr-CA" sz="2133"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fr-CA" sz="2133" b="0" i="0" u="none" strike="noStrike" kern="1200" cap="none" spc="0" normalizeH="0" baseline="0" noProof="0" dirty="0">
              <a:ln>
                <a:noFill/>
              </a:ln>
              <a:solidFill>
                <a:prstClr val="black"/>
              </a:solidFill>
              <a:effectLst/>
              <a:uLnTx/>
              <a:uFillTx/>
              <a:latin typeface="Calibri"/>
              <a:ea typeface="+mn-ea"/>
              <a:cs typeface="+mn-cs"/>
            </a:endParaRPr>
          </a:p>
          <a:p>
            <a:pPr marL="457189" lvl="0" indent="-457189" defTabSz="1219170">
              <a:spcBef>
                <a:spcPts val="3200"/>
              </a:spcBef>
              <a:buFont typeface="Courier New" panose="02070309020205020404" pitchFamily="49" charset="0"/>
              <a:buChar char="o"/>
            </a:pPr>
            <a:r>
              <a:rPr lang="fr-CA" dirty="0">
                <a:solidFill>
                  <a:prstClr val="black"/>
                </a:solidFill>
              </a:rPr>
              <a:t>ADOPTION INTERNATIONALE </a:t>
            </a:r>
            <a:endParaRPr kumimoji="0" lang="fr-CA" sz="3200" b="0" i="0" u="none" strike="noStrike" kern="1200" cap="none" spc="0" normalizeH="0" baseline="0" noProof="0" dirty="0" smtClean="0">
              <a:ln>
                <a:noFill/>
              </a:ln>
              <a:solidFill>
                <a:prstClr val="black"/>
              </a:solidFill>
              <a:effectLst/>
              <a:uLnTx/>
              <a:uFillTx/>
              <a:latin typeface="Calibri"/>
              <a:ea typeface="+mn-ea"/>
              <a:cs typeface="+mn-cs"/>
            </a:endParaRPr>
          </a:p>
          <a:p>
            <a:pPr marL="457189" marR="0" lvl="0" indent="-457189" algn="l" defTabSz="1219170" rtl="0" eaLnBrk="1" fontAlgn="auto" latinLnBrk="0" hangingPunct="1">
              <a:lnSpc>
                <a:spcPct val="100000"/>
              </a:lnSpc>
              <a:spcBef>
                <a:spcPts val="3200"/>
              </a:spcBef>
              <a:spcAft>
                <a:spcPts val="0"/>
              </a:spcAft>
              <a:buClrTx/>
              <a:buSzTx/>
              <a:buFont typeface="Courier New" panose="02070309020205020404" pitchFamily="49" charset="0"/>
              <a:buChar char="o"/>
              <a:tabLst/>
              <a:defRPr/>
            </a:pPr>
            <a:r>
              <a:rPr kumimoji="0" lang="fr-CA" sz="3200" b="0" i="0" u="none" strike="noStrike" kern="1200" cap="none" spc="0" normalizeH="0" baseline="0" noProof="0" dirty="0" smtClean="0">
                <a:ln>
                  <a:noFill/>
                </a:ln>
                <a:solidFill>
                  <a:prstClr val="black"/>
                </a:solidFill>
                <a:effectLst/>
                <a:uLnTx/>
                <a:uFillTx/>
                <a:latin typeface="Calibri"/>
                <a:ea typeface="+mn-ea"/>
                <a:cs typeface="+mn-cs"/>
              </a:rPr>
              <a:t>ADOPTION </a:t>
            </a:r>
            <a:r>
              <a:rPr kumimoji="0" lang="fr-CA" sz="3200" b="0" i="0" u="none" strike="noStrike" kern="1200" cap="none" spc="0" normalizeH="0" baseline="0" noProof="0" dirty="0">
                <a:ln>
                  <a:noFill/>
                </a:ln>
                <a:solidFill>
                  <a:prstClr val="black"/>
                </a:solidFill>
                <a:effectLst/>
                <a:uLnTx/>
                <a:uFillTx/>
                <a:latin typeface="Calibri"/>
                <a:ea typeface="+mn-ea"/>
                <a:cs typeface="+mn-cs"/>
              </a:rPr>
              <a:t>RÉGULIÈRE</a:t>
            </a:r>
          </a:p>
          <a:p>
            <a:pPr marL="457189" marR="0" lvl="0" indent="-457189" algn="l" defTabSz="1219170" rtl="0" eaLnBrk="1" fontAlgn="auto" latinLnBrk="0" hangingPunct="1">
              <a:lnSpc>
                <a:spcPct val="100000"/>
              </a:lnSpc>
              <a:spcBef>
                <a:spcPts val="3200"/>
              </a:spcBef>
              <a:spcAft>
                <a:spcPts val="2400"/>
              </a:spcAft>
              <a:buClrTx/>
              <a:buSzTx/>
              <a:buFont typeface="Courier New" panose="02070309020205020404" pitchFamily="49" charset="0"/>
              <a:buChar char="o"/>
              <a:tabLst/>
              <a:defRPr/>
            </a:pPr>
            <a:r>
              <a:rPr kumimoji="0" lang="fr-CA" sz="3200" b="0" i="0" u="none" strike="noStrike" kern="1200" cap="none" spc="0" normalizeH="0" baseline="0" noProof="0" dirty="0">
                <a:ln>
                  <a:noFill/>
                </a:ln>
                <a:solidFill>
                  <a:prstClr val="black"/>
                </a:solidFill>
                <a:effectLst/>
                <a:uLnTx/>
                <a:uFillTx/>
                <a:latin typeface="Calibri"/>
                <a:ea typeface="+mn-ea"/>
                <a:cs typeface="+mn-cs"/>
              </a:rPr>
              <a:t>ADOPTION DANS LE CADRE D’UN PLACEMENT DE TYPE </a:t>
            </a:r>
            <a:r>
              <a:rPr kumimoji="0" lang="fr-CA" sz="3200" b="0" i="0" u="none" strike="noStrike" kern="1200" cap="none" spc="0" normalizeH="0" baseline="0" noProof="0" dirty="0" smtClean="0">
                <a:ln>
                  <a:noFill/>
                </a:ln>
                <a:solidFill>
                  <a:prstClr val="black"/>
                </a:solidFill>
                <a:effectLst/>
                <a:uLnTx/>
                <a:uFillTx/>
                <a:latin typeface="Calibri"/>
                <a:ea typeface="+mn-ea"/>
                <a:cs typeface="+mn-cs"/>
              </a:rPr>
              <a:t>BANQUE</a:t>
            </a:r>
            <a:r>
              <a:rPr kumimoji="0" lang="fr-CA" sz="3200" b="0" i="0" u="none" strike="noStrike" kern="1200" cap="none" spc="0" normalizeH="0" noProof="0" dirty="0" smtClean="0">
                <a:ln>
                  <a:noFill/>
                </a:ln>
                <a:solidFill>
                  <a:prstClr val="black"/>
                </a:solidFill>
                <a:effectLst/>
                <a:uLnTx/>
                <a:uFillTx/>
                <a:latin typeface="Calibri"/>
                <a:ea typeface="+mn-ea"/>
                <a:cs typeface="+mn-cs"/>
              </a:rPr>
              <a:t> </a:t>
            </a:r>
            <a:r>
              <a:rPr kumimoji="0" lang="fr-CA" sz="3200" b="0" i="0" u="none" strike="noStrike" kern="1200" cap="none" spc="0" normalizeH="0" baseline="0" noProof="0" dirty="0" smtClean="0">
                <a:ln>
                  <a:noFill/>
                </a:ln>
                <a:solidFill>
                  <a:prstClr val="black"/>
                </a:solidFill>
                <a:effectLst/>
                <a:uLnTx/>
                <a:uFillTx/>
                <a:latin typeface="Calibri"/>
                <a:ea typeface="+mn-ea"/>
                <a:cs typeface="+mn-cs"/>
              </a:rPr>
              <a:t>MIXTE </a:t>
            </a:r>
            <a:endParaRPr kumimoji="0" lang="fr-CA"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1219170" rtl="0" eaLnBrk="1" fontAlgn="auto" latinLnBrk="0" hangingPunct="1">
              <a:lnSpc>
                <a:spcPct val="100000"/>
              </a:lnSpc>
              <a:spcBef>
                <a:spcPts val="3200"/>
              </a:spcBef>
              <a:spcAft>
                <a:spcPts val="0"/>
              </a:spcAft>
              <a:buClrTx/>
              <a:buSzTx/>
              <a:buFont typeface="Arial" panose="020B0604020202020204" pitchFamily="34" charset="0"/>
              <a:buNone/>
              <a:tabLst/>
              <a:defRPr/>
            </a:pPr>
            <a:r>
              <a:rPr kumimoji="0" lang="fr-CA" sz="1867" b="0" i="0" u="none" strike="noStrike" kern="1200" cap="none" spc="0" normalizeH="0" baseline="0" noProof="0" dirty="0" smtClean="0">
                <a:ln>
                  <a:noFill/>
                </a:ln>
                <a:solidFill>
                  <a:prstClr val="black">
                    <a:lumMod val="65000"/>
                    <a:lumOff val="35000"/>
                  </a:prstClr>
                </a:solidFill>
                <a:effectLst/>
                <a:uLnTx/>
                <a:uFillTx/>
                <a:latin typeface="Calibri"/>
                <a:ea typeface="+mn-ea"/>
                <a:cs typeface="+mn-cs"/>
              </a:rPr>
              <a:t>         </a:t>
            </a:r>
            <a:endParaRPr kumimoji="0" lang="fr-CA" sz="1867" b="0" i="0" u="none" strike="noStrike" kern="1200" cap="none" spc="0" normalizeH="0" baseline="0" noProof="0" dirty="0">
              <a:ln>
                <a:noFill/>
              </a:ln>
              <a:solidFill>
                <a:prstClr val="black">
                  <a:lumMod val="65000"/>
                  <a:lumOff val="35000"/>
                </a:prstClr>
              </a:solidFill>
              <a:effectLst/>
              <a:uLnTx/>
              <a:uFillTx/>
              <a:latin typeface="Calibri"/>
              <a:ea typeface="+mn-ea"/>
              <a:cs typeface="+mn-cs"/>
            </a:endParaRPr>
          </a:p>
        </p:txBody>
      </p:sp>
      <p:sp>
        <p:nvSpPr>
          <p:cNvPr id="8" name="Rectangle 7"/>
          <p:cNvSpPr/>
          <p:nvPr/>
        </p:nvSpPr>
        <p:spPr>
          <a:xfrm>
            <a:off x="623392" y="337501"/>
            <a:ext cx="11196869" cy="1363308"/>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fr-CA" sz="2400" b="0" i="0" u="none" strike="noStrike" kern="1200" cap="none" spc="0" normalizeH="0" baseline="0" noProof="0">
              <a:ln>
                <a:noFill/>
              </a:ln>
              <a:solidFill>
                <a:prstClr val="white"/>
              </a:solidFill>
              <a:effectLst/>
              <a:uLnTx/>
              <a:uFillTx/>
              <a:latin typeface="Calibri"/>
              <a:ea typeface="+mn-ea"/>
              <a:cs typeface="+mn-cs"/>
            </a:endParaRPr>
          </a:p>
        </p:txBody>
      </p:sp>
      <p:sp>
        <p:nvSpPr>
          <p:cNvPr id="9" name="Title 2">
            <a:extLst>
              <a:ext uri="{FF2B5EF4-FFF2-40B4-BE49-F238E27FC236}">
                <a16:creationId xmlns:a16="http://schemas.microsoft.com/office/drawing/2014/main" id="{12B178B4-CDED-454C-BED2-2E2B10ADA703}"/>
              </a:ext>
            </a:extLst>
          </p:cNvPr>
          <p:cNvSpPr txBox="1">
            <a:spLocks/>
          </p:cNvSpPr>
          <p:nvPr/>
        </p:nvSpPr>
        <p:spPr>
          <a:xfrm>
            <a:off x="47328" y="-603448"/>
            <a:ext cx="11390167" cy="2976331"/>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1219170" rtl="0" eaLnBrk="1" fontAlgn="auto" latinLnBrk="0" hangingPunct="1">
              <a:lnSpc>
                <a:spcPct val="100000"/>
              </a:lnSpc>
              <a:spcBef>
                <a:spcPct val="0"/>
              </a:spcBef>
              <a:spcAft>
                <a:spcPts val="0"/>
              </a:spcAft>
              <a:buClrTx/>
              <a:buSzTx/>
              <a:buFontTx/>
              <a:buNone/>
              <a:tabLst/>
              <a:defRPr/>
            </a:pPr>
            <a:r>
              <a:rPr kumimoji="0" lang="en-US" sz="3733" b="1" i="0" u="none" strike="noStrike" kern="1200" cap="none" spc="0" normalizeH="0" baseline="0" noProof="0" dirty="0">
                <a:ln>
                  <a:noFill/>
                </a:ln>
                <a:solidFill>
                  <a:prstClr val="white"/>
                </a:solidFill>
                <a:effectLst/>
                <a:uLnTx/>
                <a:uFillTx/>
                <a:latin typeface="Calibri"/>
                <a:ea typeface="+mj-ea"/>
                <a:cs typeface="+mj-cs"/>
              </a:rPr>
              <a:t>      </a:t>
            </a:r>
            <a:r>
              <a:rPr lang="en-US" sz="3733" b="1" dirty="0" smtClean="0">
                <a:solidFill>
                  <a:prstClr val="white"/>
                </a:solidFill>
                <a:effectLst>
                  <a:outerShdw blurRad="38100" dist="38100" dir="2700000" algn="tl">
                    <a:srgbClr val="000000">
                      <a:alpha val="43137"/>
                    </a:srgbClr>
                  </a:outerShdw>
                </a:effectLst>
                <a:latin typeface="Calibri"/>
              </a:rPr>
              <a:t>Les différents</a:t>
            </a:r>
            <a:r>
              <a:rPr kumimoji="0" lang="en-US" sz="3733"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j-ea"/>
                <a:cs typeface="+mj-cs"/>
              </a:rPr>
              <a:t> </a:t>
            </a:r>
            <a:r>
              <a:rPr kumimoji="0" lang="en-US" sz="3733"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types d’adoption au Québec  </a:t>
            </a:r>
          </a:p>
        </p:txBody>
      </p:sp>
      <p:sp>
        <p:nvSpPr>
          <p:cNvPr id="2" name="Espace réservé du numéro de diapositive 1"/>
          <p:cNvSpPr>
            <a:spLocks noGrp="1"/>
          </p:cNvSpPr>
          <p:nvPr>
            <p:ph type="sldNum" sz="quarter" idx="12"/>
          </p:nvPr>
        </p:nvSpPr>
        <p:spPr/>
        <p:txBody>
          <a:bodyPr/>
          <a:lstStyle/>
          <a:p>
            <a:fld id="{0345F6E8-4435-4009-8CFD-D3081C6A7E70}" type="slidenum">
              <a:rPr lang="fr-CA" smtClean="0"/>
              <a:t>3</a:t>
            </a:fld>
            <a:endParaRPr lang="fr-CA"/>
          </a:p>
        </p:txBody>
      </p:sp>
    </p:spTree>
    <p:extLst>
      <p:ext uri="{BB962C8B-B14F-4D97-AF65-F5344CB8AC3E}">
        <p14:creationId xmlns:p14="http://schemas.microsoft.com/office/powerpoint/2010/main" val="2267995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DD6"/>
          </a:solidFill>
        </p:spPr>
        <p:txBody>
          <a:bodyPr/>
          <a:lstStyle/>
          <a:p>
            <a:r>
              <a:rPr lang="fr-CA" dirty="0"/>
              <a:t>Adoption internationale</a:t>
            </a:r>
          </a:p>
        </p:txBody>
      </p:sp>
      <p:sp>
        <p:nvSpPr>
          <p:cNvPr id="3" name="Espace réservé du contenu 2"/>
          <p:cNvSpPr>
            <a:spLocks noGrp="1"/>
          </p:cNvSpPr>
          <p:nvPr>
            <p:ph idx="1"/>
          </p:nvPr>
        </p:nvSpPr>
        <p:spPr/>
        <p:txBody>
          <a:bodyPr>
            <a:normAutofit/>
          </a:bodyPr>
          <a:lstStyle/>
          <a:p>
            <a:r>
              <a:rPr lang="fr-CA" sz="2800" dirty="0" smtClean="0"/>
              <a:t>Le </a:t>
            </a:r>
            <a:r>
              <a:rPr lang="fr-CA" sz="2800" dirty="0"/>
              <a:t>secteur adoption internationale a pour mission de soutenir, avant et après </a:t>
            </a:r>
            <a:r>
              <a:rPr lang="fr-CA" sz="2800" dirty="0" smtClean="0"/>
              <a:t>l'adoption, </a:t>
            </a:r>
            <a:r>
              <a:rPr lang="fr-CA" sz="2800" dirty="0"/>
              <a:t>toute personne qui veut adopter un enfant domicilié hors du </a:t>
            </a:r>
            <a:r>
              <a:rPr lang="fr-CA" sz="2800" dirty="0" smtClean="0"/>
              <a:t>Québec.</a:t>
            </a:r>
          </a:p>
          <a:p>
            <a:pPr marL="0" indent="0">
              <a:buNone/>
            </a:pPr>
            <a:r>
              <a:rPr lang="fr-CA" sz="2800" dirty="0"/>
              <a:t/>
            </a:r>
            <a:br>
              <a:rPr lang="fr-CA" sz="2800" dirty="0"/>
            </a:br>
            <a:r>
              <a:rPr lang="fr-CA" sz="2800" b="1" u="sng" dirty="0"/>
              <a:t>Services </a:t>
            </a:r>
            <a:r>
              <a:rPr lang="fr-CA" sz="2800" b="1" u="sng" dirty="0" smtClean="0"/>
              <a:t>offerts</a:t>
            </a:r>
            <a:r>
              <a:rPr lang="fr-CA" sz="2800" u="sng" dirty="0" smtClean="0"/>
              <a:t>:</a:t>
            </a:r>
            <a:endParaRPr lang="fr-CA" sz="2800" dirty="0"/>
          </a:p>
          <a:p>
            <a:r>
              <a:rPr lang="fr-CA" sz="2400" dirty="0" smtClean="0"/>
              <a:t>Formation préparatoire </a:t>
            </a:r>
            <a:r>
              <a:rPr lang="fr-CA" sz="2400" dirty="0"/>
              <a:t>à l'adoption </a:t>
            </a:r>
            <a:r>
              <a:rPr lang="fr-CA" sz="2400" dirty="0" smtClean="0"/>
              <a:t>internationale</a:t>
            </a:r>
          </a:p>
          <a:p>
            <a:r>
              <a:rPr lang="fr-CA" sz="2400" b="1" dirty="0"/>
              <a:t>Évaluations psychosociales pour les projets d'adoption </a:t>
            </a:r>
            <a:r>
              <a:rPr lang="fr-CA" sz="2400" b="1" dirty="0" smtClean="0"/>
              <a:t>internationale</a:t>
            </a:r>
            <a:endParaRPr lang="fr-CA" sz="2400" dirty="0" smtClean="0"/>
          </a:p>
          <a:p>
            <a:r>
              <a:rPr lang="fr-CA" sz="2400" dirty="0" smtClean="0"/>
              <a:t>Visite </a:t>
            </a:r>
            <a:r>
              <a:rPr lang="fr-CA" sz="2400" dirty="0"/>
              <a:t>à domicile dans les quatorze jours suivant l'arrivée de l'enfant au </a:t>
            </a:r>
            <a:r>
              <a:rPr lang="fr-CA" sz="2400" dirty="0" smtClean="0"/>
              <a:t>Québec;</a:t>
            </a:r>
          </a:p>
          <a:p>
            <a:r>
              <a:rPr lang="fr-CA" sz="2400" dirty="0" smtClean="0"/>
              <a:t>Ateliers </a:t>
            </a:r>
            <a:r>
              <a:rPr lang="fr-CA" sz="2400" dirty="0"/>
              <a:t>parents-enfant Petite </a:t>
            </a:r>
            <a:r>
              <a:rPr lang="fr-CA" sz="2400" dirty="0" smtClean="0"/>
              <a:t>Lune;</a:t>
            </a:r>
          </a:p>
          <a:p>
            <a:r>
              <a:rPr lang="fr-CA" sz="2400" dirty="0" smtClean="0"/>
              <a:t>Suivis </a:t>
            </a:r>
            <a:r>
              <a:rPr lang="fr-CA" sz="2400" dirty="0"/>
              <a:t>psychosociaux et psychoéducatifs </a:t>
            </a:r>
            <a:r>
              <a:rPr lang="fr-CA" sz="2400" dirty="0" smtClean="0"/>
              <a:t>post-adoption;</a:t>
            </a:r>
            <a:endParaRPr lang="fr-CA" sz="2400" dirty="0"/>
          </a:p>
          <a:p>
            <a:endParaRPr lang="fr-CA" dirty="0" smtClean="0"/>
          </a:p>
          <a:p>
            <a:endParaRPr lang="fr-CA" dirty="0"/>
          </a:p>
          <a:p>
            <a:endParaRPr lang="fr-CA" dirty="0"/>
          </a:p>
        </p:txBody>
      </p:sp>
      <p:sp>
        <p:nvSpPr>
          <p:cNvPr id="4" name="Espace réservé du numéro de diapositive 3"/>
          <p:cNvSpPr>
            <a:spLocks noGrp="1"/>
          </p:cNvSpPr>
          <p:nvPr>
            <p:ph type="sldNum" sz="quarter" idx="12"/>
          </p:nvPr>
        </p:nvSpPr>
        <p:spPr/>
        <p:txBody>
          <a:bodyPr/>
          <a:lstStyle/>
          <a:p>
            <a:fld id="{0345F6E8-4435-4009-8CFD-D3081C6A7E70}" type="slidenum">
              <a:rPr lang="fr-CA" smtClean="0"/>
              <a:t>4</a:t>
            </a:fld>
            <a:endParaRPr lang="fr-CA"/>
          </a:p>
        </p:txBody>
      </p:sp>
    </p:spTree>
    <p:extLst>
      <p:ext uri="{BB962C8B-B14F-4D97-AF65-F5344CB8AC3E}">
        <p14:creationId xmlns:p14="http://schemas.microsoft.com/office/powerpoint/2010/main" val="4228420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AEC8"/>
          </a:solidFill>
        </p:spPr>
        <p:txBody>
          <a:bodyPr>
            <a:noAutofit/>
          </a:bodyPr>
          <a:lstStyle/>
          <a:p>
            <a:r>
              <a:rPr lang="fr-CA" sz="3600" dirty="0" smtClean="0"/>
              <a:t>Quelques chiffres</a:t>
            </a:r>
            <a:br>
              <a:rPr lang="fr-CA" sz="3600" dirty="0" smtClean="0"/>
            </a:br>
            <a:r>
              <a:rPr lang="fr-CA" sz="3600" dirty="0" smtClean="0"/>
              <a:t>adoption internationale et nationale</a:t>
            </a:r>
            <a:endParaRPr lang="fr-CA" sz="3600" dirty="0"/>
          </a:p>
        </p:txBody>
      </p:sp>
      <p:sp>
        <p:nvSpPr>
          <p:cNvPr id="3" name="Espace réservé du contenu 2"/>
          <p:cNvSpPr>
            <a:spLocks noGrp="1"/>
          </p:cNvSpPr>
          <p:nvPr>
            <p:ph idx="1"/>
          </p:nvPr>
        </p:nvSpPr>
        <p:spPr>
          <a:xfrm>
            <a:off x="609600" y="1600201"/>
            <a:ext cx="10972800" cy="4756150"/>
          </a:xfrm>
        </p:spPr>
        <p:txBody>
          <a:bodyPr>
            <a:normAutofit fontScale="85000" lnSpcReduction="20000"/>
          </a:bodyPr>
          <a:lstStyle/>
          <a:p>
            <a:pPr marL="0" indent="0" fontAlgn="base">
              <a:buNone/>
            </a:pPr>
            <a:r>
              <a:rPr lang="fr-CA" b="1" dirty="0" smtClean="0"/>
              <a:t>Adoption internationale</a:t>
            </a:r>
            <a:endParaRPr lang="fr-CA" b="1" dirty="0"/>
          </a:p>
          <a:p>
            <a:pPr fontAlgn="base"/>
            <a:r>
              <a:rPr lang="fr-CA" dirty="0"/>
              <a:t>P</a:t>
            </a:r>
            <a:r>
              <a:rPr lang="fr-CA" dirty="0" smtClean="0"/>
              <a:t>ostulants </a:t>
            </a:r>
            <a:r>
              <a:rPr lang="fr-CA" dirty="0"/>
              <a:t>évalués : </a:t>
            </a:r>
            <a:r>
              <a:rPr lang="fr-CA" dirty="0" smtClean="0"/>
              <a:t>N= 9</a:t>
            </a:r>
            <a:endParaRPr lang="fr-CA" dirty="0"/>
          </a:p>
          <a:p>
            <a:pPr fontAlgn="base"/>
            <a:r>
              <a:rPr lang="fr-CA" dirty="0" smtClean="0"/>
              <a:t>Arrivée </a:t>
            </a:r>
            <a:r>
              <a:rPr lang="fr-CA" dirty="0"/>
              <a:t>d'enfants (Adoption) : </a:t>
            </a:r>
            <a:r>
              <a:rPr lang="fr-CA" dirty="0" smtClean="0"/>
              <a:t>N=13</a:t>
            </a:r>
            <a:endParaRPr lang="fr-CA" dirty="0"/>
          </a:p>
          <a:p>
            <a:pPr fontAlgn="base"/>
            <a:r>
              <a:rPr lang="fr-CA" dirty="0" smtClean="0"/>
              <a:t>Suivi post </a:t>
            </a:r>
            <a:r>
              <a:rPr lang="fr-CA" dirty="0"/>
              <a:t>: </a:t>
            </a:r>
            <a:r>
              <a:rPr lang="fr-CA" dirty="0" smtClean="0"/>
              <a:t>Une </a:t>
            </a:r>
            <a:r>
              <a:rPr lang="fr-CA" dirty="0"/>
              <a:t>vingtaine d'enfants suivis (en moyenne) par </a:t>
            </a:r>
            <a:r>
              <a:rPr lang="fr-CA" dirty="0" smtClean="0"/>
              <a:t>mois.</a:t>
            </a:r>
            <a:r>
              <a:rPr lang="fr-CA" dirty="0"/>
              <a:t/>
            </a:r>
            <a:br>
              <a:rPr lang="fr-CA" dirty="0"/>
            </a:br>
            <a:endParaRPr lang="fr-CA" dirty="0"/>
          </a:p>
          <a:p>
            <a:pPr marL="0" indent="0" fontAlgn="base">
              <a:buNone/>
            </a:pPr>
            <a:r>
              <a:rPr lang="fr-CA" b="1" dirty="0" smtClean="0"/>
              <a:t>Adoption Québécoise </a:t>
            </a:r>
            <a:r>
              <a:rPr lang="fr-CA" dirty="0" smtClean="0"/>
              <a:t>(régulière et banque-mixte)</a:t>
            </a:r>
            <a:endParaRPr lang="fr-CA" dirty="0"/>
          </a:p>
          <a:p>
            <a:pPr fontAlgn="base"/>
            <a:r>
              <a:rPr lang="fr-CA" dirty="0"/>
              <a:t>P</a:t>
            </a:r>
            <a:r>
              <a:rPr lang="fr-CA" dirty="0" smtClean="0"/>
              <a:t>ostulants évalués: N=60</a:t>
            </a:r>
          </a:p>
          <a:p>
            <a:pPr fontAlgn="base"/>
            <a:r>
              <a:rPr lang="fr-CA" dirty="0" smtClean="0"/>
              <a:t>Adoption réalisée </a:t>
            </a:r>
            <a:r>
              <a:rPr lang="fr-CA" smtClean="0"/>
              <a:t>: N=42</a:t>
            </a:r>
            <a:endParaRPr lang="fr-CA" dirty="0"/>
          </a:p>
          <a:p>
            <a:endParaRPr lang="fr-CA" dirty="0"/>
          </a:p>
        </p:txBody>
      </p:sp>
      <p:sp>
        <p:nvSpPr>
          <p:cNvPr id="4" name="Espace réservé du numéro de diapositive 3"/>
          <p:cNvSpPr>
            <a:spLocks noGrp="1"/>
          </p:cNvSpPr>
          <p:nvPr>
            <p:ph type="sldNum" sz="quarter" idx="12"/>
          </p:nvPr>
        </p:nvSpPr>
        <p:spPr/>
        <p:txBody>
          <a:bodyPr/>
          <a:lstStyle/>
          <a:p>
            <a:fld id="{0345F6E8-4435-4009-8CFD-D3081C6A7E70}" type="slidenum">
              <a:rPr lang="fr-CA" smtClean="0"/>
              <a:t>5</a:t>
            </a:fld>
            <a:endParaRPr lang="fr-CA"/>
          </a:p>
        </p:txBody>
      </p:sp>
    </p:spTree>
    <p:extLst>
      <p:ext uri="{BB962C8B-B14F-4D97-AF65-F5344CB8AC3E}">
        <p14:creationId xmlns:p14="http://schemas.microsoft.com/office/powerpoint/2010/main" val="1596120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A9C0"/>
          </a:solidFill>
        </p:spPr>
        <p:txBody>
          <a:bodyPr/>
          <a:lstStyle/>
          <a:p>
            <a:r>
              <a:rPr lang="fr-CA" dirty="0" smtClean="0"/>
              <a:t>L’adoption régulière</a:t>
            </a:r>
            <a:endParaRPr lang="fr-CA" dirty="0"/>
          </a:p>
        </p:txBody>
      </p:sp>
      <p:sp>
        <p:nvSpPr>
          <p:cNvPr id="3" name="Espace réservé du contenu 2"/>
          <p:cNvSpPr>
            <a:spLocks noGrp="1"/>
          </p:cNvSpPr>
          <p:nvPr>
            <p:ph idx="1"/>
          </p:nvPr>
        </p:nvSpPr>
        <p:spPr/>
        <p:txBody>
          <a:bodyPr/>
          <a:lstStyle/>
          <a:p>
            <a:pPr marL="0" indent="0">
              <a:buNone/>
            </a:pPr>
            <a:r>
              <a:rPr lang="fr-CA" dirty="0" smtClean="0"/>
              <a:t>Adoption d’un enfant qui n’a pas été pris en charge par le directeur de la protection de la jeunesse, elle s’actualise par le biais d’un consentement général à l’adoption. </a:t>
            </a:r>
          </a:p>
          <a:p>
            <a:pPr marL="0" indent="0">
              <a:buNone/>
            </a:pPr>
            <a:r>
              <a:rPr lang="fr-CA" sz="1800" dirty="0" smtClean="0"/>
              <a:t>(Guide de pratique en matière d’adoption d’un enfant domicilié au Québec)</a:t>
            </a:r>
            <a:endParaRPr lang="fr-CA" sz="1800" dirty="0"/>
          </a:p>
        </p:txBody>
      </p:sp>
      <p:sp>
        <p:nvSpPr>
          <p:cNvPr id="4" name="Espace réservé du numéro de diapositive 3"/>
          <p:cNvSpPr>
            <a:spLocks noGrp="1"/>
          </p:cNvSpPr>
          <p:nvPr>
            <p:ph type="sldNum" sz="quarter" idx="12"/>
          </p:nvPr>
        </p:nvSpPr>
        <p:spPr/>
        <p:txBody>
          <a:bodyPr/>
          <a:lstStyle/>
          <a:p>
            <a:fld id="{0345F6E8-4435-4009-8CFD-D3081C6A7E70}" type="slidenum">
              <a:rPr lang="fr-CA" smtClean="0"/>
              <a:t>6</a:t>
            </a:fld>
            <a:endParaRPr lang="fr-CA"/>
          </a:p>
        </p:txBody>
      </p:sp>
    </p:spTree>
    <p:extLst>
      <p:ext uri="{BB962C8B-B14F-4D97-AF65-F5344CB8AC3E}">
        <p14:creationId xmlns:p14="http://schemas.microsoft.com/office/powerpoint/2010/main" val="740452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rot="5400000">
            <a:off x="4680334" y="-1113611"/>
            <a:ext cx="2831342" cy="12192003"/>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219170" rtl="0" eaLnBrk="1" fontAlgn="auto" latinLnBrk="0" hangingPunct="1">
              <a:lnSpc>
                <a:spcPct val="100000"/>
              </a:lnSpc>
              <a:spcBef>
                <a:spcPct val="20000"/>
              </a:spcBef>
              <a:spcAft>
                <a:spcPts val="0"/>
              </a:spcAft>
              <a:buClr>
                <a:srgbClr val="3333CC"/>
              </a:buClr>
              <a:buSzTx/>
              <a:buFontTx/>
              <a:buNone/>
              <a:tabLst/>
              <a:defRPr/>
            </a:pPr>
            <a:r>
              <a:rPr kumimoji="0" lang="fr-CH" sz="2400" b="0" i="0" u="none" strike="noStrike" kern="0" cap="none" spc="0" normalizeH="0" baseline="0" noProof="0" dirty="0">
                <a:ln>
                  <a:noFill/>
                </a:ln>
                <a:solidFill>
                  <a:srgbClr val="262699"/>
                </a:solidFill>
                <a:effectLst/>
                <a:uLnTx/>
                <a:uFillTx/>
                <a:latin typeface="Calibri"/>
                <a:ea typeface="+mn-ea"/>
                <a:cs typeface="+mn-cs"/>
              </a:rPr>
              <a:t> </a:t>
            </a:r>
            <a:endParaRPr kumimoji="0" lang="fr-CA" sz="24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Text Placeholder 6">
            <a:extLst>
              <a:ext uri="{FF2B5EF4-FFF2-40B4-BE49-F238E27FC236}">
                <a16:creationId xmlns:a16="http://schemas.microsoft.com/office/drawing/2014/main" id="{54E9E228-B02C-3941-B458-23CB2D67B476}"/>
              </a:ext>
            </a:extLst>
          </p:cNvPr>
          <p:cNvSpPr txBox="1">
            <a:spLocks/>
          </p:cNvSpPr>
          <p:nvPr/>
        </p:nvSpPr>
        <p:spPr>
          <a:xfrm>
            <a:off x="5471933" y="1301678"/>
            <a:ext cx="6576056" cy="214118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189" marR="0" lvl="0" indent="-457189" algn="l" defTabSz="1219170" rtl="0" eaLnBrk="1" fontAlgn="auto" latinLnBrk="0" hangingPunct="1">
              <a:lnSpc>
                <a:spcPct val="100000"/>
              </a:lnSpc>
              <a:spcBef>
                <a:spcPct val="20000"/>
              </a:spcBef>
              <a:spcAft>
                <a:spcPts val="0"/>
              </a:spcAft>
              <a:buClr>
                <a:prstClr val="black"/>
              </a:buClr>
              <a:buSzTx/>
              <a:buFont typeface="Courier New" panose="02070309020205020404" pitchFamily="49" charset="0"/>
              <a:buChar char="o"/>
              <a:tabLst/>
              <a:defRPr/>
            </a:pPr>
            <a:r>
              <a:rPr kumimoji="0" lang="fr-CH" sz="2667" b="0" i="0" u="none" strike="noStrike" kern="0" cap="none" spc="0" normalizeH="0" baseline="0" noProof="0" dirty="0">
                <a:ln>
                  <a:noFill/>
                </a:ln>
                <a:solidFill>
                  <a:prstClr val="black"/>
                </a:solidFill>
                <a:effectLst/>
                <a:uLnTx/>
                <a:uFillTx/>
                <a:latin typeface="Calibri"/>
                <a:ea typeface="+mn-ea"/>
                <a:cs typeface="+mn-cs"/>
              </a:rPr>
              <a:t>Le temps d’attente actuel à Montréal est d’environ </a:t>
            </a:r>
            <a:r>
              <a:rPr kumimoji="0" lang="fr-CH" sz="3733" b="1" i="0" u="none" strike="noStrike" kern="0" cap="none" spc="0" normalizeH="0" baseline="0" noProof="0" dirty="0" smtClean="0">
                <a:ln>
                  <a:noFill/>
                </a:ln>
                <a:solidFill>
                  <a:srgbClr val="00AEC7"/>
                </a:solidFill>
                <a:effectLst>
                  <a:outerShdw blurRad="38100" dist="38100" dir="2700000" algn="tl">
                    <a:srgbClr val="000000">
                      <a:alpha val="43137"/>
                    </a:srgbClr>
                  </a:outerShdw>
                </a:effectLst>
                <a:uLnTx/>
                <a:uFillTx/>
                <a:latin typeface="Calibri"/>
                <a:ea typeface="+mn-ea"/>
                <a:cs typeface="+mn-cs"/>
              </a:rPr>
              <a:t>10 ans         </a:t>
            </a:r>
            <a:endParaRPr kumimoji="0" lang="fr-CH" sz="2667" b="1" i="0" u="none" strike="noStrike" kern="0" cap="none" spc="0" normalizeH="0" baseline="0" noProof="0" dirty="0">
              <a:ln>
                <a:noFill/>
              </a:ln>
              <a:solidFill>
                <a:srgbClr val="00AEC7"/>
              </a:solidFill>
              <a:effectLst>
                <a:outerShdw blurRad="38100" dist="38100" dir="2700000" algn="tl">
                  <a:srgbClr val="000000">
                    <a:alpha val="43137"/>
                  </a:srgbClr>
                </a:outerShdw>
              </a:effectLst>
              <a:uLnTx/>
              <a:uFillTx/>
              <a:latin typeface="Calibri"/>
              <a:ea typeface="+mn-ea"/>
              <a:cs typeface="+mn-cs"/>
            </a:endParaRPr>
          </a:p>
          <a:p>
            <a:pPr marL="457189" marR="0" lvl="0" indent="-457189" algn="l" defTabSz="1219170" rtl="0" eaLnBrk="1" fontAlgn="auto" latinLnBrk="0" hangingPunct="1">
              <a:lnSpc>
                <a:spcPct val="100000"/>
              </a:lnSpc>
              <a:spcBef>
                <a:spcPct val="20000"/>
              </a:spcBef>
              <a:spcAft>
                <a:spcPts val="0"/>
              </a:spcAft>
              <a:buClr>
                <a:prstClr val="black"/>
              </a:buClr>
              <a:buSzTx/>
              <a:buFont typeface="Courier New" panose="02070309020205020404" pitchFamily="49" charset="0"/>
              <a:buChar char="o"/>
              <a:tabLst/>
              <a:defRPr/>
            </a:pPr>
            <a:r>
              <a:rPr kumimoji="0" lang="fr-CH" sz="2667" b="0" i="0" u="none" strike="noStrike" kern="0" cap="none" spc="0" normalizeH="0" baseline="0" noProof="0" dirty="0">
                <a:ln>
                  <a:noFill/>
                </a:ln>
                <a:solidFill>
                  <a:prstClr val="black"/>
                </a:solidFill>
                <a:effectLst/>
                <a:uLnTx/>
                <a:uFillTx/>
                <a:latin typeface="Calibri"/>
                <a:ea typeface="+mn-ea"/>
                <a:cs typeface="+mn-cs"/>
              </a:rPr>
              <a:t>Une évaluation psychosociale est effectuée un an </a:t>
            </a:r>
            <a:r>
              <a:rPr kumimoji="0" lang="fr-CH" sz="2667" b="0" i="0" u="none" strike="noStrike" kern="0" cap="none" spc="0" normalizeH="0" baseline="0" noProof="0" dirty="0" smtClean="0">
                <a:ln>
                  <a:noFill/>
                </a:ln>
                <a:solidFill>
                  <a:prstClr val="black"/>
                </a:solidFill>
                <a:effectLst/>
                <a:uLnTx/>
                <a:uFillTx/>
                <a:latin typeface="Calibri"/>
                <a:ea typeface="+mn-ea"/>
                <a:cs typeface="+mn-cs"/>
              </a:rPr>
              <a:t>avant le possible jumelage</a:t>
            </a:r>
            <a:endParaRPr kumimoji="0" lang="fr-CA" sz="2667" b="0" i="0" u="none" strike="noStrike" kern="1200" cap="none" spc="0" normalizeH="0" baseline="0" noProof="0" dirty="0">
              <a:ln>
                <a:noFill/>
              </a:ln>
              <a:solidFill>
                <a:srgbClr val="FF0000"/>
              </a:solidFill>
              <a:effectLst/>
              <a:uLnTx/>
              <a:uFillTx/>
              <a:latin typeface="Calibri"/>
              <a:ea typeface="+mn-ea"/>
              <a:cs typeface="+mn-cs"/>
            </a:endParaRPr>
          </a:p>
        </p:txBody>
      </p:sp>
      <p:sp>
        <p:nvSpPr>
          <p:cNvPr id="5" name="Title 2">
            <a:extLst>
              <a:ext uri="{FF2B5EF4-FFF2-40B4-BE49-F238E27FC236}">
                <a16:creationId xmlns:a16="http://schemas.microsoft.com/office/drawing/2014/main" id="{12B178B4-CDED-454C-BED2-2E2B10ADA703}"/>
              </a:ext>
            </a:extLst>
          </p:cNvPr>
          <p:cNvSpPr>
            <a:spLocks noGrp="1"/>
          </p:cNvSpPr>
          <p:nvPr>
            <p:ph type="ctrTitle"/>
          </p:nvPr>
        </p:nvSpPr>
        <p:spPr>
          <a:xfrm>
            <a:off x="6757988" y="313119"/>
            <a:ext cx="4371976" cy="864701"/>
          </a:xfrm>
          <a:scene3d>
            <a:camera prst="orthographicFront">
              <a:rot lat="0" lon="21299999" rev="0"/>
            </a:camera>
            <a:lightRig rig="threePt" dir="t"/>
          </a:scene3d>
        </p:spPr>
        <p:txBody>
          <a:bodyPr>
            <a:normAutofit fontScale="90000"/>
          </a:bodyPr>
          <a:lstStyle/>
          <a:p>
            <a:r>
              <a:rPr lang="fr-CA" sz="4133" b="1" dirty="0">
                <a:solidFill>
                  <a:srgbClr val="00AEC7"/>
                </a:solidFill>
                <a:effectLst>
                  <a:outerShdw blurRad="38100" dist="38100" dir="2700000" algn="tl">
                    <a:srgbClr val="000000">
                      <a:alpha val="43137"/>
                    </a:srgbClr>
                  </a:outerShdw>
                </a:effectLst>
              </a:rPr>
              <a:t/>
            </a:r>
            <a:br>
              <a:rPr lang="fr-CA" sz="4133" b="1" dirty="0">
                <a:solidFill>
                  <a:srgbClr val="00AEC7"/>
                </a:solidFill>
                <a:effectLst>
                  <a:outerShdw blurRad="38100" dist="38100" dir="2700000" algn="tl">
                    <a:srgbClr val="000000">
                      <a:alpha val="43137"/>
                    </a:srgbClr>
                  </a:outerShdw>
                </a:effectLst>
              </a:rPr>
            </a:br>
            <a:r>
              <a:rPr lang="fr-CA" sz="4133" b="1" dirty="0">
                <a:solidFill>
                  <a:srgbClr val="00AEC7"/>
                </a:solidFill>
                <a:effectLst>
                  <a:outerShdw blurRad="38100" dist="38100" dir="2700000" algn="tl">
                    <a:srgbClr val="000000">
                      <a:alpha val="43137"/>
                    </a:srgbClr>
                  </a:outerShdw>
                </a:effectLst>
              </a:rPr>
              <a:t/>
            </a:r>
            <a:br>
              <a:rPr lang="fr-CA" sz="4133" b="1" dirty="0">
                <a:solidFill>
                  <a:srgbClr val="00AEC7"/>
                </a:solidFill>
                <a:effectLst>
                  <a:outerShdw blurRad="38100" dist="38100" dir="2700000" algn="tl">
                    <a:srgbClr val="000000">
                      <a:alpha val="43137"/>
                    </a:srgbClr>
                  </a:outerShdw>
                </a:effectLst>
              </a:rPr>
            </a:br>
            <a:r>
              <a:rPr lang="fr-CA" sz="4133" b="1" dirty="0">
                <a:solidFill>
                  <a:srgbClr val="00AEC7"/>
                </a:solidFill>
                <a:effectLst>
                  <a:outerShdw blurRad="38100" dist="38100" dir="2700000" algn="tl">
                    <a:srgbClr val="000000">
                      <a:alpha val="43137"/>
                    </a:srgbClr>
                  </a:outerShdw>
                </a:effectLst>
              </a:rPr>
              <a:t/>
            </a:r>
            <a:br>
              <a:rPr lang="fr-CA" sz="4133" b="1" dirty="0">
                <a:solidFill>
                  <a:srgbClr val="00AEC7"/>
                </a:solidFill>
                <a:effectLst>
                  <a:outerShdw blurRad="38100" dist="38100" dir="2700000" algn="tl">
                    <a:srgbClr val="000000">
                      <a:alpha val="43137"/>
                    </a:srgbClr>
                  </a:outerShdw>
                </a:effectLst>
              </a:rPr>
            </a:br>
            <a:r>
              <a:rPr lang="fr-CA" sz="4133" b="1" dirty="0">
                <a:solidFill>
                  <a:srgbClr val="00AEC7"/>
                </a:solidFill>
                <a:effectLst>
                  <a:outerShdw blurRad="38100" dist="38100" dir="2700000" algn="tl">
                    <a:srgbClr val="000000">
                      <a:alpha val="43137"/>
                    </a:srgbClr>
                  </a:outerShdw>
                </a:effectLst>
              </a:rPr>
              <a:t/>
            </a:r>
            <a:br>
              <a:rPr lang="fr-CA" sz="4133" b="1" dirty="0">
                <a:solidFill>
                  <a:srgbClr val="00AEC7"/>
                </a:solidFill>
                <a:effectLst>
                  <a:outerShdw blurRad="38100" dist="38100" dir="2700000" algn="tl">
                    <a:srgbClr val="000000">
                      <a:alpha val="43137"/>
                    </a:srgbClr>
                  </a:outerShdw>
                </a:effectLst>
              </a:rPr>
            </a:br>
            <a:r>
              <a:rPr lang="fr-CA" sz="4133" b="1" dirty="0" smtClean="0">
                <a:solidFill>
                  <a:srgbClr val="00AEC7"/>
                </a:solidFill>
                <a:effectLst>
                  <a:outerShdw blurRad="38100" dist="38100" dir="2700000" algn="tl">
                    <a:srgbClr val="000000">
                      <a:alpha val="43137"/>
                    </a:srgbClr>
                  </a:outerShdw>
                </a:effectLst>
              </a:rPr>
              <a:t/>
            </a:r>
            <a:br>
              <a:rPr lang="fr-CA" sz="4133" b="1" dirty="0" smtClean="0">
                <a:solidFill>
                  <a:srgbClr val="00AEC7"/>
                </a:solidFill>
                <a:effectLst>
                  <a:outerShdw blurRad="38100" dist="38100" dir="2700000" algn="tl">
                    <a:srgbClr val="000000">
                      <a:alpha val="43137"/>
                    </a:srgbClr>
                  </a:outerShdw>
                </a:effectLst>
              </a:rPr>
            </a:br>
            <a:r>
              <a:rPr lang="fr-CA" sz="3100" b="1" dirty="0" smtClean="0">
                <a:effectLst>
                  <a:outerShdw blurRad="38100" dist="38100" dir="2700000" algn="tl">
                    <a:srgbClr val="000000">
                      <a:alpha val="43137"/>
                    </a:srgbClr>
                  </a:outerShdw>
                </a:effectLst>
              </a:rPr>
              <a:t>Quelques </a:t>
            </a:r>
            <a:r>
              <a:rPr lang="fr-CA" sz="3100" b="1" dirty="0">
                <a:effectLst>
                  <a:outerShdw blurRad="38100" dist="38100" dir="2700000" algn="tl">
                    <a:srgbClr val="000000">
                      <a:alpha val="43137"/>
                    </a:srgbClr>
                  </a:outerShdw>
                </a:effectLst>
              </a:rPr>
              <a:t>chiffres</a:t>
            </a:r>
            <a:r>
              <a:rPr lang="fr-CA" sz="3100" b="1" dirty="0">
                <a:solidFill>
                  <a:srgbClr val="00AEC7"/>
                </a:solidFill>
                <a:effectLst>
                  <a:outerShdw blurRad="38100" dist="38100" dir="2700000" algn="tl">
                    <a:srgbClr val="000000">
                      <a:alpha val="43137"/>
                    </a:srgbClr>
                  </a:outerShdw>
                </a:effectLst>
              </a:rPr>
              <a:t/>
            </a:r>
            <a:br>
              <a:rPr lang="fr-CA" sz="3100" b="1" dirty="0">
                <a:solidFill>
                  <a:srgbClr val="00AEC7"/>
                </a:solidFill>
                <a:effectLst>
                  <a:outerShdw blurRad="38100" dist="38100" dir="2700000" algn="tl">
                    <a:srgbClr val="000000">
                      <a:alpha val="43137"/>
                    </a:srgbClr>
                  </a:outerShdw>
                </a:effectLst>
              </a:rPr>
            </a:br>
            <a:r>
              <a:rPr lang="fr-CA" sz="4800" b="1" dirty="0">
                <a:solidFill>
                  <a:srgbClr val="00AEC7"/>
                </a:solidFill>
                <a:effectLst>
                  <a:outerShdw blurRad="38100" dist="38100" dir="2700000" algn="tl">
                    <a:srgbClr val="000000">
                      <a:alpha val="43137"/>
                    </a:srgbClr>
                  </a:outerShdw>
                </a:effectLst>
              </a:rPr>
              <a:t/>
            </a:r>
            <a:br>
              <a:rPr lang="fr-CA" sz="4800" b="1" dirty="0">
                <a:solidFill>
                  <a:srgbClr val="00AEC7"/>
                </a:solidFill>
                <a:effectLst>
                  <a:outerShdw blurRad="38100" dist="38100" dir="2700000" algn="tl">
                    <a:srgbClr val="000000">
                      <a:alpha val="43137"/>
                    </a:srgbClr>
                  </a:outerShdw>
                </a:effectLst>
              </a:rPr>
            </a:br>
            <a:r>
              <a:rPr lang="fr-CA" b="1" dirty="0" smtClean="0">
                <a:solidFill>
                  <a:srgbClr val="00AEC7"/>
                </a:solidFill>
              </a:rPr>
              <a:t/>
            </a:r>
            <a:br>
              <a:rPr lang="fr-CA" b="1" dirty="0" smtClean="0">
                <a:solidFill>
                  <a:srgbClr val="00AEC7"/>
                </a:solidFill>
              </a:rPr>
            </a:br>
            <a:endParaRPr lang="fr-CA" b="1" dirty="0">
              <a:solidFill>
                <a:srgbClr val="00AEC7"/>
              </a:solidFill>
            </a:endParaRPr>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86691" y="6021288"/>
            <a:ext cx="1344740" cy="672075"/>
          </a:xfrm>
          <a:prstGeom prst="rect">
            <a:avLst/>
          </a:prstGeom>
        </p:spPr>
      </p:pic>
      <p:graphicFrame>
        <p:nvGraphicFramePr>
          <p:cNvPr id="8" name="Tableau 7"/>
          <p:cNvGraphicFramePr>
            <a:graphicFrameLocks noGrp="1" noChangeAspect="1"/>
          </p:cNvGraphicFramePr>
          <p:nvPr>
            <p:extLst>
              <p:ext uri="{D42A27DB-BD31-4B8C-83A1-F6EECF244321}">
                <p14:modId xmlns:p14="http://schemas.microsoft.com/office/powerpoint/2010/main" val="2531475910"/>
              </p:ext>
            </p:extLst>
          </p:nvPr>
        </p:nvGraphicFramePr>
        <p:xfrm>
          <a:off x="2" y="3220237"/>
          <a:ext cx="12192005" cy="3180080"/>
        </p:xfrm>
        <a:graphic>
          <a:graphicData uri="http://schemas.openxmlformats.org/drawingml/2006/table">
            <a:tbl>
              <a:tblPr firstRow="1" bandRow="1">
                <a:tableStyleId>{073A0DAA-6AF3-43AB-8588-CEC1D06C72B9}</a:tableStyleId>
              </a:tblPr>
              <a:tblGrid>
                <a:gridCol w="5737224">
                  <a:extLst>
                    <a:ext uri="{9D8B030D-6E8A-4147-A177-3AD203B41FA5}">
                      <a16:colId xmlns:a16="http://schemas.microsoft.com/office/drawing/2014/main" val="1044908502"/>
                    </a:ext>
                  </a:extLst>
                </a:gridCol>
                <a:gridCol w="6454781">
                  <a:extLst>
                    <a:ext uri="{9D8B030D-6E8A-4147-A177-3AD203B41FA5}">
                      <a16:colId xmlns:a16="http://schemas.microsoft.com/office/drawing/2014/main" val="1778240917"/>
                    </a:ext>
                  </a:extLst>
                </a:gridCol>
              </a:tblGrid>
              <a:tr h="9347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fr-CA" sz="2700" dirty="0" smtClean="0">
                        <a:effectLst>
                          <a:outerShdw blurRad="38100" dist="38100" dir="2700000" algn="tl">
                            <a:srgbClr val="000000">
                              <a:alpha val="43137"/>
                            </a:srgbClr>
                          </a:outerShdw>
                        </a:effectLst>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fr-CA" sz="2700" dirty="0" smtClean="0">
                          <a:effectLst>
                            <a:outerShdw blurRad="38100" dist="38100" dir="2700000" algn="tl">
                              <a:srgbClr val="000000">
                                <a:alpha val="43137"/>
                              </a:srgbClr>
                            </a:outerShdw>
                          </a:effectLst>
                        </a:rPr>
                        <a:t>Année d’adoption </a:t>
                      </a:r>
                    </a:p>
                  </a:txBody>
                  <a:tcPr marL="121920" marR="121920" marT="60960" marB="60960">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fr-CA" sz="2700" dirty="0" smtClean="0">
                        <a:effectLst>
                          <a:outerShdw blurRad="38100" dist="38100" dir="2700000" algn="tl">
                            <a:srgbClr val="000000">
                              <a:alpha val="43137"/>
                            </a:srgbClr>
                          </a:outerShdw>
                        </a:effectLst>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fr-CA" sz="2700" dirty="0" smtClean="0">
                          <a:effectLst>
                            <a:outerShdw blurRad="38100" dist="38100" dir="2700000" algn="tl">
                              <a:srgbClr val="000000">
                                <a:alpha val="43137"/>
                              </a:srgbClr>
                            </a:outerShdw>
                          </a:effectLst>
                        </a:rPr>
                        <a:t>Nombre d’enfants </a:t>
                      </a:r>
                    </a:p>
                  </a:txBody>
                  <a:tcPr marL="121920" marR="121920" marT="60960" marB="60960">
                    <a:noFill/>
                  </a:tcPr>
                </a:tc>
                <a:extLst>
                  <a:ext uri="{0D108BD9-81ED-4DB2-BD59-A6C34878D82A}">
                    <a16:rowId xmlns:a16="http://schemas.microsoft.com/office/drawing/2014/main" val="1382135578"/>
                  </a:ext>
                </a:extLst>
              </a:tr>
              <a:tr h="447040">
                <a:tc>
                  <a:txBody>
                    <a:bodyPr/>
                    <a:lstStyle/>
                    <a:p>
                      <a:pPr algn="ctr"/>
                      <a:r>
                        <a:rPr lang="fr-CA" sz="2100" b="1" dirty="0" smtClean="0">
                          <a:solidFill>
                            <a:schemeClr val="bg1"/>
                          </a:solidFill>
                        </a:rPr>
                        <a:t>2021</a:t>
                      </a:r>
                      <a:r>
                        <a:rPr lang="fr-CA" sz="2100" b="1" baseline="0" dirty="0" smtClean="0">
                          <a:solidFill>
                            <a:schemeClr val="bg1"/>
                          </a:solidFill>
                        </a:rPr>
                        <a:t> à 2022</a:t>
                      </a:r>
                      <a:endParaRPr lang="fr-CA" sz="2100" b="1" dirty="0">
                        <a:solidFill>
                          <a:schemeClr val="bg1"/>
                        </a:solidFill>
                      </a:endParaRPr>
                    </a:p>
                  </a:txBody>
                  <a:tcPr marL="121920" marR="121920" marT="60960" marB="60960">
                    <a:noFill/>
                  </a:tcPr>
                </a:tc>
                <a:tc>
                  <a:txBody>
                    <a:bodyPr/>
                    <a:lstStyle/>
                    <a:p>
                      <a:pPr algn="ctr"/>
                      <a:r>
                        <a:rPr lang="fr-CA" sz="2100" b="1" dirty="0" smtClean="0">
                          <a:solidFill>
                            <a:schemeClr val="bg1"/>
                          </a:solidFill>
                        </a:rPr>
                        <a:t>1</a:t>
                      </a:r>
                      <a:endParaRPr lang="fr-CA" sz="2100" b="1" dirty="0">
                        <a:solidFill>
                          <a:schemeClr val="bg1"/>
                        </a:solidFill>
                      </a:endParaRPr>
                    </a:p>
                  </a:txBody>
                  <a:tcPr marL="121920" marR="121920" marT="60960" marB="60960">
                    <a:noFill/>
                  </a:tcPr>
                </a:tc>
                <a:extLst>
                  <a:ext uri="{0D108BD9-81ED-4DB2-BD59-A6C34878D82A}">
                    <a16:rowId xmlns:a16="http://schemas.microsoft.com/office/drawing/2014/main" val="424981199"/>
                  </a:ext>
                </a:extLst>
              </a:tr>
              <a:tr h="447040">
                <a:tc>
                  <a:txBody>
                    <a:bodyPr/>
                    <a:lstStyle/>
                    <a:p>
                      <a:pPr algn="ctr"/>
                      <a:r>
                        <a:rPr lang="fr-CA" sz="2100" b="1" dirty="0" smtClean="0">
                          <a:solidFill>
                            <a:schemeClr val="bg1"/>
                          </a:solidFill>
                        </a:rPr>
                        <a:t>2020</a:t>
                      </a:r>
                      <a:r>
                        <a:rPr lang="fr-CA" sz="2100" b="1" baseline="0" dirty="0" smtClean="0">
                          <a:solidFill>
                            <a:schemeClr val="bg1"/>
                          </a:solidFill>
                        </a:rPr>
                        <a:t> à </a:t>
                      </a:r>
                      <a:r>
                        <a:rPr lang="fr-CA" sz="2100" b="1" dirty="0" smtClean="0">
                          <a:solidFill>
                            <a:schemeClr val="bg1"/>
                          </a:solidFill>
                        </a:rPr>
                        <a:t>2021</a:t>
                      </a:r>
                      <a:endParaRPr lang="fr-CA" sz="2100" b="1" dirty="0">
                        <a:solidFill>
                          <a:schemeClr val="bg1"/>
                        </a:solidFill>
                      </a:endParaRPr>
                    </a:p>
                  </a:txBody>
                  <a:tcPr marL="121920" marR="121920" marT="60960" marB="60960">
                    <a:noFill/>
                  </a:tcPr>
                </a:tc>
                <a:tc>
                  <a:txBody>
                    <a:bodyPr/>
                    <a:lstStyle/>
                    <a:p>
                      <a:pPr algn="ctr"/>
                      <a:r>
                        <a:rPr lang="fr-CA" sz="2100" b="1" dirty="0" smtClean="0">
                          <a:solidFill>
                            <a:schemeClr val="bg1"/>
                          </a:solidFill>
                        </a:rPr>
                        <a:t>2</a:t>
                      </a:r>
                      <a:endParaRPr lang="fr-CA" sz="2100" b="1" dirty="0">
                        <a:solidFill>
                          <a:schemeClr val="bg1"/>
                        </a:solidFill>
                      </a:endParaRPr>
                    </a:p>
                  </a:txBody>
                  <a:tcPr marL="121920" marR="121920" marT="60960" marB="60960">
                    <a:noFill/>
                  </a:tcPr>
                </a:tc>
                <a:extLst>
                  <a:ext uri="{0D108BD9-81ED-4DB2-BD59-A6C34878D82A}">
                    <a16:rowId xmlns:a16="http://schemas.microsoft.com/office/drawing/2014/main" val="1097622377"/>
                  </a:ext>
                </a:extLst>
              </a:tr>
              <a:tr h="447040">
                <a:tc>
                  <a:txBody>
                    <a:bodyPr/>
                    <a:lstStyle/>
                    <a:p>
                      <a:pPr algn="ctr"/>
                      <a:r>
                        <a:rPr lang="fr-CA" sz="2100" b="1" dirty="0" smtClean="0">
                          <a:solidFill>
                            <a:schemeClr val="bg1"/>
                          </a:solidFill>
                        </a:rPr>
                        <a:t>2019</a:t>
                      </a:r>
                      <a:r>
                        <a:rPr lang="fr-CA" sz="2100" b="1" baseline="0" dirty="0" smtClean="0">
                          <a:solidFill>
                            <a:schemeClr val="bg1"/>
                          </a:solidFill>
                        </a:rPr>
                        <a:t> à </a:t>
                      </a:r>
                      <a:r>
                        <a:rPr lang="fr-CA" sz="2100" b="1" dirty="0" smtClean="0">
                          <a:solidFill>
                            <a:schemeClr val="bg1"/>
                          </a:solidFill>
                        </a:rPr>
                        <a:t>2020</a:t>
                      </a:r>
                      <a:endParaRPr lang="fr-CA" sz="2100" b="1" dirty="0">
                        <a:solidFill>
                          <a:schemeClr val="bg1"/>
                        </a:solidFill>
                      </a:endParaRPr>
                    </a:p>
                  </a:txBody>
                  <a:tcPr marL="121920" marR="121920" marT="60960" marB="60960">
                    <a:noFill/>
                  </a:tcPr>
                </a:tc>
                <a:tc>
                  <a:txBody>
                    <a:bodyPr/>
                    <a:lstStyle/>
                    <a:p>
                      <a:pPr algn="ctr"/>
                      <a:r>
                        <a:rPr lang="fr-CA" sz="2100" b="1" dirty="0" smtClean="0">
                          <a:solidFill>
                            <a:schemeClr val="bg1"/>
                          </a:solidFill>
                        </a:rPr>
                        <a:t>2</a:t>
                      </a:r>
                      <a:endParaRPr lang="fr-CA" sz="2100" b="1" dirty="0">
                        <a:solidFill>
                          <a:schemeClr val="bg1"/>
                        </a:solidFill>
                      </a:endParaRPr>
                    </a:p>
                  </a:txBody>
                  <a:tcPr marL="121920" marR="121920" marT="60960" marB="60960">
                    <a:noFill/>
                  </a:tcPr>
                </a:tc>
                <a:extLst>
                  <a:ext uri="{0D108BD9-81ED-4DB2-BD59-A6C34878D82A}">
                    <a16:rowId xmlns:a16="http://schemas.microsoft.com/office/drawing/2014/main" val="2268346041"/>
                  </a:ext>
                </a:extLst>
              </a:tr>
              <a:tr h="447040">
                <a:tc>
                  <a:txBody>
                    <a:bodyPr/>
                    <a:lstStyle/>
                    <a:p>
                      <a:pPr algn="ctr"/>
                      <a:r>
                        <a:rPr lang="fr-CA" sz="2100" b="1" dirty="0" smtClean="0">
                          <a:solidFill>
                            <a:schemeClr val="bg1"/>
                          </a:solidFill>
                        </a:rPr>
                        <a:t>2018</a:t>
                      </a:r>
                      <a:r>
                        <a:rPr lang="fr-CA" sz="2100" b="1" baseline="0" dirty="0" smtClean="0">
                          <a:solidFill>
                            <a:schemeClr val="bg1"/>
                          </a:solidFill>
                        </a:rPr>
                        <a:t> à </a:t>
                      </a:r>
                      <a:r>
                        <a:rPr lang="fr-CA" sz="2100" b="1" dirty="0" smtClean="0">
                          <a:solidFill>
                            <a:schemeClr val="bg1"/>
                          </a:solidFill>
                        </a:rPr>
                        <a:t>2019</a:t>
                      </a:r>
                      <a:endParaRPr lang="fr-CA" sz="2100" b="1" dirty="0">
                        <a:solidFill>
                          <a:schemeClr val="bg1"/>
                        </a:solidFill>
                      </a:endParaRPr>
                    </a:p>
                  </a:txBody>
                  <a:tcPr marL="121920" marR="121920" marT="60960" marB="60960">
                    <a:noFill/>
                  </a:tcPr>
                </a:tc>
                <a:tc>
                  <a:txBody>
                    <a:bodyPr/>
                    <a:lstStyle/>
                    <a:p>
                      <a:pPr algn="ctr"/>
                      <a:r>
                        <a:rPr lang="fr-CA" sz="2100" b="1" dirty="0" smtClean="0">
                          <a:solidFill>
                            <a:schemeClr val="bg1"/>
                          </a:solidFill>
                        </a:rPr>
                        <a:t>7</a:t>
                      </a:r>
                      <a:endParaRPr lang="fr-CA" sz="2100" b="1" dirty="0">
                        <a:solidFill>
                          <a:schemeClr val="bg1"/>
                        </a:solidFill>
                      </a:endParaRPr>
                    </a:p>
                  </a:txBody>
                  <a:tcPr marL="121920" marR="121920" marT="60960" marB="60960">
                    <a:noFill/>
                  </a:tcPr>
                </a:tc>
                <a:extLst>
                  <a:ext uri="{0D108BD9-81ED-4DB2-BD59-A6C34878D82A}">
                    <a16:rowId xmlns:a16="http://schemas.microsoft.com/office/drawing/2014/main" val="2692288515"/>
                  </a:ext>
                </a:extLst>
              </a:tr>
              <a:tr h="447040">
                <a:tc>
                  <a:txBody>
                    <a:bodyPr/>
                    <a:lstStyle/>
                    <a:p>
                      <a:pPr algn="ctr"/>
                      <a:r>
                        <a:rPr lang="fr-CA" sz="2100" b="1" dirty="0" smtClean="0">
                          <a:solidFill>
                            <a:schemeClr val="bg1"/>
                          </a:solidFill>
                        </a:rPr>
                        <a:t>2017 à 2018</a:t>
                      </a:r>
                      <a:endParaRPr lang="fr-CA" sz="2100" b="1" dirty="0">
                        <a:solidFill>
                          <a:schemeClr val="bg1"/>
                        </a:solidFill>
                      </a:endParaRPr>
                    </a:p>
                  </a:txBody>
                  <a:tcPr marL="121920" marR="121920" marT="60960" marB="60960">
                    <a:noFill/>
                  </a:tcPr>
                </a:tc>
                <a:tc>
                  <a:txBody>
                    <a:bodyPr/>
                    <a:lstStyle/>
                    <a:p>
                      <a:pPr algn="ctr"/>
                      <a:r>
                        <a:rPr lang="fr-CA" sz="2100" b="1" dirty="0" smtClean="0">
                          <a:solidFill>
                            <a:schemeClr val="bg1"/>
                          </a:solidFill>
                        </a:rPr>
                        <a:t>2</a:t>
                      </a:r>
                      <a:endParaRPr lang="fr-CA" sz="2100" b="1" dirty="0">
                        <a:solidFill>
                          <a:schemeClr val="bg1"/>
                        </a:solidFill>
                      </a:endParaRPr>
                    </a:p>
                  </a:txBody>
                  <a:tcPr marL="121920" marR="121920" marT="60960" marB="60960">
                    <a:noFill/>
                  </a:tcPr>
                </a:tc>
                <a:extLst>
                  <a:ext uri="{0D108BD9-81ED-4DB2-BD59-A6C34878D82A}">
                    <a16:rowId xmlns:a16="http://schemas.microsoft.com/office/drawing/2014/main" val="3277423306"/>
                  </a:ext>
                </a:extLst>
              </a:tr>
            </a:tbl>
          </a:graphicData>
        </a:graphic>
      </p:graphicFrame>
      <p:graphicFrame>
        <p:nvGraphicFramePr>
          <p:cNvPr id="10" name="Graphique 9"/>
          <p:cNvGraphicFramePr/>
          <p:nvPr>
            <p:extLst>
              <p:ext uri="{D42A27DB-BD31-4B8C-83A1-F6EECF244321}">
                <p14:modId xmlns:p14="http://schemas.microsoft.com/office/powerpoint/2010/main" val="1352988734"/>
              </p:ext>
            </p:extLst>
          </p:nvPr>
        </p:nvGraphicFramePr>
        <p:xfrm>
          <a:off x="-128768" y="238858"/>
          <a:ext cx="6186668" cy="3204003"/>
        </p:xfrm>
        <a:graphic>
          <a:graphicData uri="http://schemas.openxmlformats.org/drawingml/2006/chart">
            <c:chart xmlns:c="http://schemas.openxmlformats.org/drawingml/2006/chart" xmlns:r="http://schemas.openxmlformats.org/officeDocument/2006/relationships" r:id="rId3"/>
          </a:graphicData>
        </a:graphic>
      </p:graphicFrame>
      <p:sp>
        <p:nvSpPr>
          <p:cNvPr id="2" name="Espace réservé du numéro de diapositive 1"/>
          <p:cNvSpPr>
            <a:spLocks noGrp="1"/>
          </p:cNvSpPr>
          <p:nvPr>
            <p:ph type="sldNum" sz="quarter" idx="12"/>
          </p:nvPr>
        </p:nvSpPr>
        <p:spPr/>
        <p:txBody>
          <a:bodyPr/>
          <a:lstStyle/>
          <a:p>
            <a:fld id="{0345F6E8-4435-4009-8CFD-D3081C6A7E70}" type="slidenum">
              <a:rPr lang="fr-CA" smtClean="0"/>
              <a:t>7</a:t>
            </a:fld>
            <a:endParaRPr lang="fr-CA"/>
          </a:p>
        </p:txBody>
      </p:sp>
    </p:spTree>
    <p:extLst>
      <p:ext uri="{BB962C8B-B14F-4D97-AF65-F5344CB8AC3E}">
        <p14:creationId xmlns:p14="http://schemas.microsoft.com/office/powerpoint/2010/main" val="3449185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AEC7"/>
          </a:solidFill>
        </p:spPr>
        <p:txBody>
          <a:bodyPr/>
          <a:lstStyle/>
          <a:p>
            <a:r>
              <a:rPr lang="fr-CA" dirty="0" smtClean="0"/>
              <a:t>Adoption en banque mixte</a:t>
            </a:r>
            <a:endParaRPr lang="fr-CA" dirty="0"/>
          </a:p>
        </p:txBody>
      </p:sp>
      <p:sp>
        <p:nvSpPr>
          <p:cNvPr id="3" name="Espace réservé du contenu 2"/>
          <p:cNvSpPr>
            <a:spLocks noGrp="1"/>
          </p:cNvSpPr>
          <p:nvPr>
            <p:ph idx="1"/>
          </p:nvPr>
        </p:nvSpPr>
        <p:spPr/>
        <p:txBody>
          <a:bodyPr>
            <a:normAutofit/>
          </a:bodyPr>
          <a:lstStyle/>
          <a:p>
            <a:r>
              <a:rPr lang="fr-CA" dirty="0" smtClean="0"/>
              <a:t>Accueil d’un enfant pris en charge par la DPJ, qui n’est pas adoptable dans l’immédiat, mais pour qui il existe une probabilité de le devenir éventuellement par une famille d’accueil banque mixte. </a:t>
            </a:r>
          </a:p>
          <a:p>
            <a:r>
              <a:rPr lang="fr-CA" sz="1600" dirty="0"/>
              <a:t>(Guide de pratique en matière d’adoption d’un enfant domicilié au Québec)</a:t>
            </a:r>
          </a:p>
        </p:txBody>
      </p:sp>
      <p:sp>
        <p:nvSpPr>
          <p:cNvPr id="4" name="Espace réservé du numéro de diapositive 3"/>
          <p:cNvSpPr>
            <a:spLocks noGrp="1"/>
          </p:cNvSpPr>
          <p:nvPr>
            <p:ph type="sldNum" sz="quarter" idx="12"/>
          </p:nvPr>
        </p:nvSpPr>
        <p:spPr/>
        <p:txBody>
          <a:bodyPr/>
          <a:lstStyle/>
          <a:p>
            <a:fld id="{0345F6E8-4435-4009-8CFD-D3081C6A7E70}" type="slidenum">
              <a:rPr lang="fr-CA" smtClean="0"/>
              <a:t>8</a:t>
            </a:fld>
            <a:endParaRPr lang="fr-CA"/>
          </a:p>
        </p:txBody>
      </p:sp>
    </p:spTree>
    <p:extLst>
      <p:ext uri="{BB962C8B-B14F-4D97-AF65-F5344CB8AC3E}">
        <p14:creationId xmlns:p14="http://schemas.microsoft.com/office/powerpoint/2010/main" val="2196239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 y="0"/>
            <a:ext cx="2132644" cy="6858000"/>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fr-CA" sz="2400" b="0" i="0" u="none" strike="noStrike" kern="1200" cap="none" spc="0" normalizeH="0" baseline="0" noProof="0">
              <a:ln>
                <a:noFill/>
              </a:ln>
              <a:solidFill>
                <a:prstClr val="white"/>
              </a:solidFill>
              <a:effectLst/>
              <a:uLnTx/>
              <a:uFillTx/>
              <a:latin typeface="Calibri"/>
              <a:ea typeface="+mn-ea"/>
              <a:cs typeface="+mn-cs"/>
            </a:endParaRPr>
          </a:p>
        </p:txBody>
      </p:sp>
      <p:sp>
        <p:nvSpPr>
          <p:cNvPr id="3" name="Text Placeholder 6">
            <a:extLst>
              <a:ext uri="{FF2B5EF4-FFF2-40B4-BE49-F238E27FC236}">
                <a16:creationId xmlns:a16="http://schemas.microsoft.com/office/drawing/2014/main" id="{54E9E228-B02C-3941-B458-23CB2D67B476}"/>
              </a:ext>
            </a:extLst>
          </p:cNvPr>
          <p:cNvSpPr txBox="1">
            <a:spLocks/>
          </p:cNvSpPr>
          <p:nvPr/>
        </p:nvSpPr>
        <p:spPr>
          <a:xfrm>
            <a:off x="2831638" y="2214444"/>
            <a:ext cx="8832981" cy="346244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fr-CA" sz="2133"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Title 2">
            <a:extLst>
              <a:ext uri="{FF2B5EF4-FFF2-40B4-BE49-F238E27FC236}">
                <a16:creationId xmlns:a16="http://schemas.microsoft.com/office/drawing/2014/main" id="{12B178B4-CDED-454C-BED2-2E2B10ADA703}"/>
              </a:ext>
            </a:extLst>
          </p:cNvPr>
          <p:cNvSpPr>
            <a:spLocks noGrp="1"/>
          </p:cNvSpPr>
          <p:nvPr>
            <p:ph type="title"/>
          </p:nvPr>
        </p:nvSpPr>
        <p:spPr>
          <a:xfrm>
            <a:off x="264306" y="195725"/>
            <a:ext cx="12575664" cy="1362075"/>
          </a:xfrm>
        </p:spPr>
        <p:txBody>
          <a:bodyPr>
            <a:normAutofit/>
          </a:bodyPr>
          <a:lstStyle/>
          <a:p>
            <a:pPr algn="ctr"/>
            <a:r>
              <a:rPr lang="fr-CA" sz="3200" dirty="0" smtClean="0">
                <a:effectLst>
                  <a:outerShdw blurRad="38100" dist="38100" dir="2700000" algn="tl">
                    <a:srgbClr val="000000">
                      <a:alpha val="43137"/>
                    </a:srgbClr>
                  </a:outerShdw>
                </a:effectLst>
              </a:rPr>
              <a:t>Historique DES RESSOURCES DE </a:t>
            </a:r>
            <a:br>
              <a:rPr lang="fr-CA" sz="3200" dirty="0" smtClean="0">
                <a:effectLst>
                  <a:outerShdw blurRad="38100" dist="38100" dir="2700000" algn="tl">
                    <a:srgbClr val="000000">
                      <a:alpha val="43137"/>
                    </a:srgbClr>
                  </a:outerShdw>
                </a:effectLst>
              </a:rPr>
            </a:br>
            <a:r>
              <a:rPr lang="fr-CA" sz="3200" dirty="0" smtClean="0">
                <a:effectLst>
                  <a:outerShdw blurRad="38100" dist="38100" dir="2700000" algn="tl">
                    <a:srgbClr val="000000">
                      <a:alpha val="43137"/>
                    </a:srgbClr>
                  </a:outerShdw>
                </a:effectLst>
              </a:rPr>
              <a:t>TYPE FAMILIAL banque mixte </a:t>
            </a:r>
            <a:endParaRPr lang="fr-CA" sz="3200" dirty="0">
              <a:effectLst>
                <a:outerShdw blurRad="38100" dist="38100" dir="2700000" algn="tl">
                  <a:srgbClr val="000000">
                    <a:alpha val="43137"/>
                  </a:srgbClr>
                </a:outerShdw>
              </a:effectLst>
            </a:endParaRPr>
          </a:p>
        </p:txBody>
      </p:sp>
      <p:sp>
        <p:nvSpPr>
          <p:cNvPr id="2" name="Rectangle 1"/>
          <p:cNvSpPr/>
          <p:nvPr/>
        </p:nvSpPr>
        <p:spPr>
          <a:xfrm>
            <a:off x="2132645" y="1933747"/>
            <a:ext cx="9795665" cy="5591274"/>
          </a:xfrm>
          <a:prstGeom prst="rect">
            <a:avLst/>
          </a:prstGeom>
        </p:spPr>
        <p:txBody>
          <a:bodyPr wrap="square">
            <a:spAutoFit/>
          </a:bodyPr>
          <a:lstStyle/>
          <a:p>
            <a:pPr marL="380990" marR="0" lvl="0" indent="-380990" defTabSz="1219170" rtl="0" eaLnBrk="1" fontAlgn="auto" latinLnBrk="0" hangingPunct="1">
              <a:lnSpc>
                <a:spcPct val="100000"/>
              </a:lnSpc>
              <a:spcBef>
                <a:spcPts val="3200"/>
              </a:spcBef>
              <a:spcAft>
                <a:spcPts val="0"/>
              </a:spcAft>
              <a:buClrTx/>
              <a:buSzTx/>
              <a:buFont typeface="Courier New" panose="02070309020205020404" pitchFamily="49" charset="0"/>
              <a:buChar char="o"/>
              <a:tabLst/>
              <a:defRPr/>
            </a:pPr>
            <a:r>
              <a:rPr kumimoji="0" lang="fr-CA" sz="2200" b="0" i="0" u="none" strike="noStrike" kern="1200" cap="none" spc="0" normalizeH="0" baseline="0" noProof="0" dirty="0">
                <a:ln>
                  <a:noFill/>
                </a:ln>
                <a:solidFill>
                  <a:prstClr val="black"/>
                </a:solidFill>
                <a:effectLst/>
                <a:uLnTx/>
                <a:uFillTx/>
                <a:latin typeface="Calibri"/>
              </a:rPr>
              <a:t>Créé en 1988 par le Centre </a:t>
            </a:r>
            <a:r>
              <a:rPr kumimoji="0" lang="fr-CA" sz="2200" b="0" i="0" u="none" strike="noStrike" kern="1200" cap="none" spc="0" normalizeH="0" baseline="0" noProof="0" dirty="0" smtClean="0">
                <a:ln>
                  <a:noFill/>
                </a:ln>
                <a:solidFill>
                  <a:prstClr val="black"/>
                </a:solidFill>
                <a:effectLst/>
                <a:uLnTx/>
                <a:uFillTx/>
                <a:latin typeface="Calibri"/>
              </a:rPr>
              <a:t>jeunesse de Montréal Institut Universitaire (CJM-IU);</a:t>
            </a:r>
            <a:endParaRPr kumimoji="0" lang="fr-CA" sz="2200" b="0" i="0" u="none" strike="noStrike" kern="1200" cap="none" spc="0" normalizeH="0" baseline="0" noProof="0" dirty="0">
              <a:ln>
                <a:noFill/>
              </a:ln>
              <a:solidFill>
                <a:prstClr val="black"/>
              </a:solidFill>
              <a:effectLst/>
              <a:uLnTx/>
              <a:uFillTx/>
              <a:latin typeface="Calibri"/>
            </a:endParaRPr>
          </a:p>
          <a:p>
            <a:pPr marL="380990" marR="0" lvl="0" indent="-380990" algn="just" defTabSz="1219170" rtl="0" eaLnBrk="1" fontAlgn="auto" latinLnBrk="0" hangingPunct="1">
              <a:lnSpc>
                <a:spcPct val="100000"/>
              </a:lnSpc>
              <a:spcBef>
                <a:spcPts val="3200"/>
              </a:spcBef>
              <a:spcAft>
                <a:spcPts val="0"/>
              </a:spcAft>
              <a:buClrTx/>
              <a:buSzTx/>
              <a:buFont typeface="Courier New" panose="02070309020205020404" pitchFamily="49" charset="0"/>
              <a:buChar char="o"/>
              <a:tabLst/>
              <a:defRPr/>
            </a:pPr>
            <a:r>
              <a:rPr kumimoji="0" lang="fr-CA" sz="2200" b="0" i="0" u="none" strike="noStrike" kern="1200" cap="none" spc="0" normalizeH="0" baseline="0" noProof="0" dirty="0">
                <a:ln>
                  <a:noFill/>
                </a:ln>
                <a:solidFill>
                  <a:prstClr val="black"/>
                </a:solidFill>
                <a:effectLst/>
                <a:uLnTx/>
                <a:uFillTx/>
                <a:latin typeface="Calibri"/>
              </a:rPr>
              <a:t>Beaucoup d’enfants étaient placés dans des familles d’accueil régulières et n’avaient pas de projet de vie clarifié</a:t>
            </a:r>
            <a:r>
              <a:rPr kumimoji="0" lang="fr-CA" sz="2200" b="0" i="0" u="none" strike="noStrike" kern="1200" cap="none" spc="0" normalizeH="0" baseline="0" noProof="0" dirty="0" smtClean="0">
                <a:ln>
                  <a:noFill/>
                </a:ln>
                <a:solidFill>
                  <a:prstClr val="black"/>
                </a:solidFill>
                <a:effectLst/>
                <a:uLnTx/>
                <a:uFillTx/>
                <a:latin typeface="Calibri"/>
              </a:rPr>
              <a:t>;</a:t>
            </a:r>
          </a:p>
          <a:p>
            <a:pPr marL="380990" marR="0" lvl="0" indent="-380990" algn="just" defTabSz="1219170" rtl="0" eaLnBrk="1" fontAlgn="auto" latinLnBrk="0" hangingPunct="1">
              <a:lnSpc>
                <a:spcPct val="100000"/>
              </a:lnSpc>
              <a:spcBef>
                <a:spcPts val="3200"/>
              </a:spcBef>
              <a:spcAft>
                <a:spcPts val="0"/>
              </a:spcAft>
              <a:buClrTx/>
              <a:buSzTx/>
              <a:buFont typeface="Courier New" panose="02070309020205020404" pitchFamily="49" charset="0"/>
              <a:buChar char="o"/>
              <a:tabLst/>
              <a:defRPr/>
            </a:pPr>
            <a:r>
              <a:rPr lang="fr-CA" sz="2200" dirty="0" smtClean="0">
                <a:solidFill>
                  <a:prstClr val="black"/>
                </a:solidFill>
                <a:latin typeface="Calibri"/>
              </a:rPr>
              <a:t>Plusieurs postulants étaient en attente d’accueillir un enfant en adoption régulière, mais il n’y avait que peu d’enfants admissibles à ce type d’adoption; </a:t>
            </a:r>
            <a:endParaRPr kumimoji="0" lang="fr-CA" sz="2200" b="0" i="0" u="none" strike="noStrike" kern="1200" cap="none" spc="0" normalizeH="0" baseline="0" noProof="0" dirty="0">
              <a:ln>
                <a:noFill/>
              </a:ln>
              <a:solidFill>
                <a:prstClr val="black"/>
              </a:solidFill>
              <a:effectLst/>
              <a:uLnTx/>
              <a:uFillTx/>
              <a:latin typeface="Calibri"/>
            </a:endParaRPr>
          </a:p>
          <a:p>
            <a:pPr marL="380990" marR="0" lvl="0" indent="-380990" algn="just" defTabSz="1219170" rtl="0" eaLnBrk="1" fontAlgn="auto" latinLnBrk="0" hangingPunct="1">
              <a:lnSpc>
                <a:spcPct val="100000"/>
              </a:lnSpc>
              <a:spcBef>
                <a:spcPts val="3200"/>
              </a:spcBef>
              <a:spcAft>
                <a:spcPts val="0"/>
              </a:spcAft>
              <a:buClrTx/>
              <a:buSzTx/>
              <a:buFont typeface="Courier New" panose="02070309020205020404" pitchFamily="49" charset="0"/>
              <a:buChar char="o"/>
              <a:tabLst/>
              <a:defRPr/>
            </a:pPr>
            <a:r>
              <a:rPr kumimoji="0" lang="fr-CA" sz="2200" b="0" i="0" u="none" strike="noStrike" kern="1200" cap="none" spc="0" normalizeH="0" baseline="0" noProof="0" dirty="0" smtClean="0">
                <a:ln>
                  <a:noFill/>
                </a:ln>
                <a:solidFill>
                  <a:prstClr val="black"/>
                </a:solidFill>
                <a:effectLst/>
                <a:uLnTx/>
                <a:uFillTx/>
                <a:latin typeface="Calibri"/>
              </a:rPr>
              <a:t>La</a:t>
            </a:r>
            <a:r>
              <a:rPr kumimoji="0" lang="fr-CA" sz="2200" b="0" i="0" u="none" strike="noStrike" kern="1200" cap="none" spc="0" normalizeH="0" noProof="0" dirty="0" smtClean="0">
                <a:ln>
                  <a:noFill/>
                </a:ln>
                <a:solidFill>
                  <a:prstClr val="black"/>
                </a:solidFill>
                <a:effectLst/>
                <a:uLnTx/>
                <a:uFillTx/>
                <a:latin typeface="Calibri"/>
              </a:rPr>
              <a:t> création</a:t>
            </a:r>
            <a:r>
              <a:rPr kumimoji="0" lang="fr-CA" sz="2200" b="0" i="0" u="none" strike="noStrike" kern="1200" cap="none" spc="0" normalizeH="0" baseline="0" noProof="0" dirty="0" smtClean="0">
                <a:ln>
                  <a:noFill/>
                </a:ln>
                <a:solidFill>
                  <a:prstClr val="black"/>
                </a:solidFill>
                <a:effectLst/>
                <a:uLnTx/>
                <a:uFillTx/>
                <a:latin typeface="Calibri"/>
              </a:rPr>
              <a:t> de</a:t>
            </a:r>
            <a:r>
              <a:rPr lang="fr-CA" sz="2200" noProof="0" dirty="0" smtClean="0">
                <a:solidFill>
                  <a:prstClr val="black"/>
                </a:solidFill>
                <a:latin typeface="Calibri"/>
              </a:rPr>
              <a:t> ressources de type familial</a:t>
            </a:r>
            <a:r>
              <a:rPr kumimoji="0" lang="fr-CA" sz="2200" b="0" i="0" u="none" strike="noStrike" kern="1200" cap="none" spc="0" normalizeH="0" baseline="0" noProof="0" dirty="0" smtClean="0">
                <a:ln>
                  <a:noFill/>
                </a:ln>
                <a:solidFill>
                  <a:prstClr val="black"/>
                </a:solidFill>
                <a:effectLst/>
                <a:uLnTx/>
                <a:uFillTx/>
                <a:latin typeface="Calibri"/>
              </a:rPr>
              <a:t> </a:t>
            </a:r>
            <a:r>
              <a:rPr lang="fr-CA" sz="2200" noProof="0" dirty="0" smtClean="0">
                <a:solidFill>
                  <a:prstClr val="black"/>
                </a:solidFill>
                <a:latin typeface="Calibri"/>
              </a:rPr>
              <a:t>banque</a:t>
            </a:r>
            <a:r>
              <a:rPr lang="fr-CA" sz="2200" dirty="0" smtClean="0">
                <a:solidFill>
                  <a:prstClr val="black"/>
                </a:solidFill>
                <a:latin typeface="Calibri"/>
              </a:rPr>
              <a:t> </a:t>
            </a:r>
            <a:r>
              <a:rPr kumimoji="0" lang="fr-CA" sz="2200" b="0" i="0" u="none" strike="noStrike" kern="1200" cap="none" spc="0" normalizeH="0" baseline="0" noProof="0" dirty="0" smtClean="0">
                <a:ln>
                  <a:noFill/>
                </a:ln>
                <a:solidFill>
                  <a:prstClr val="black"/>
                </a:solidFill>
                <a:effectLst/>
                <a:uLnTx/>
                <a:uFillTx/>
                <a:latin typeface="Calibri"/>
              </a:rPr>
              <a:t>mixte avait </a:t>
            </a:r>
            <a:r>
              <a:rPr kumimoji="0" lang="fr-CA" sz="2200" b="0" i="0" u="none" strike="noStrike" kern="1200" cap="none" spc="0" normalizeH="0" baseline="0" noProof="0" dirty="0">
                <a:ln>
                  <a:noFill/>
                </a:ln>
                <a:solidFill>
                  <a:prstClr val="black"/>
                </a:solidFill>
                <a:effectLst/>
                <a:uLnTx/>
                <a:uFillTx/>
                <a:latin typeface="Calibri"/>
              </a:rPr>
              <a:t>pour but de  répondre aux besoins d’une catégorie d’enfants à </a:t>
            </a:r>
            <a:r>
              <a:rPr kumimoji="0" lang="fr-CA" sz="2200" b="0" i="0" u="none" strike="noStrike" kern="1200" cap="none" spc="0" normalizeH="0" baseline="0" noProof="0" dirty="0" smtClean="0">
                <a:ln>
                  <a:noFill/>
                </a:ln>
                <a:solidFill>
                  <a:prstClr val="black"/>
                </a:solidFill>
                <a:effectLst/>
                <a:uLnTx/>
                <a:uFillTx/>
                <a:latin typeface="Calibri"/>
              </a:rPr>
              <a:t>haut risque </a:t>
            </a:r>
            <a:r>
              <a:rPr kumimoji="0" lang="fr-CA" sz="2200" b="0" i="0" u="none" strike="noStrike" kern="1200" cap="none" spc="0" normalizeH="0" baseline="0" noProof="0" dirty="0">
                <a:ln>
                  <a:noFill/>
                </a:ln>
                <a:solidFill>
                  <a:prstClr val="black"/>
                </a:solidFill>
                <a:effectLst/>
                <a:uLnTx/>
                <a:uFillTx/>
                <a:latin typeface="Calibri"/>
              </a:rPr>
              <a:t>de non retour dans leur milieu </a:t>
            </a:r>
            <a:r>
              <a:rPr kumimoji="0" lang="fr-CA" sz="2200" b="0" i="0" u="none" strike="noStrike" kern="1200" cap="none" spc="0" normalizeH="0" baseline="0" noProof="0" dirty="0" smtClean="0">
                <a:ln>
                  <a:noFill/>
                </a:ln>
                <a:solidFill>
                  <a:prstClr val="black"/>
                </a:solidFill>
                <a:effectLst/>
                <a:uLnTx/>
                <a:uFillTx/>
                <a:latin typeface="Calibri"/>
              </a:rPr>
              <a:t>d’origine.</a:t>
            </a:r>
            <a:endParaRPr kumimoji="0" lang="fr-CA" sz="2200" b="0" i="0" u="none" strike="noStrike" kern="1200" cap="none" spc="0" normalizeH="0" baseline="0" noProof="0" dirty="0">
              <a:ln>
                <a:noFill/>
              </a:ln>
              <a:solidFill>
                <a:prstClr val="black"/>
              </a:solidFill>
              <a:effectLst/>
              <a:uLnTx/>
              <a:uFillTx/>
              <a:latin typeface="Calibri"/>
            </a:endParaRPr>
          </a:p>
          <a:p>
            <a:pPr marL="0" marR="0" lvl="0" indent="0" algn="l" defTabSz="1219170" rtl="0" eaLnBrk="1" fontAlgn="auto" latinLnBrk="0" hangingPunct="1">
              <a:lnSpc>
                <a:spcPct val="100000"/>
              </a:lnSpc>
              <a:spcBef>
                <a:spcPts val="3200"/>
              </a:spcBef>
              <a:spcAft>
                <a:spcPts val="0"/>
              </a:spcAft>
              <a:buClrTx/>
              <a:buSzTx/>
              <a:buFontTx/>
              <a:buNone/>
              <a:tabLst/>
              <a:defRPr/>
            </a:pPr>
            <a:endParaRPr kumimoji="0" lang="fr-CA" sz="2400" b="0" i="0" u="none" strike="noStrike" kern="1200" cap="none" spc="0" normalizeH="0" baseline="0" noProof="0" dirty="0">
              <a:ln>
                <a:noFill/>
              </a:ln>
              <a:solidFill>
                <a:prstClr val="black"/>
              </a:solidFill>
              <a:effectLst/>
              <a:uLnTx/>
              <a:uFillTx/>
              <a:latin typeface="Calibri"/>
              <a:ea typeface="+mn-ea"/>
              <a:cs typeface="+mn-cs"/>
            </a:endParaRPr>
          </a:p>
          <a:p>
            <a:pPr marL="380990" marR="0" lvl="0" indent="-380990" algn="l" defTabSz="1219170" rtl="0" eaLnBrk="1" fontAlgn="auto" latinLnBrk="0" hangingPunct="1">
              <a:lnSpc>
                <a:spcPct val="100000"/>
              </a:lnSpc>
              <a:spcBef>
                <a:spcPts val="3200"/>
              </a:spcBef>
              <a:spcAft>
                <a:spcPts val="0"/>
              </a:spcAft>
              <a:buClrTx/>
              <a:buSzTx/>
              <a:buFont typeface="Courier New" panose="02070309020205020404" pitchFamily="49" charset="0"/>
              <a:buChar char="o"/>
              <a:tabLst/>
              <a:defRPr/>
            </a:pPr>
            <a:endParaRPr kumimoji="0" lang="fr-CA"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fld id="{0345F6E8-4435-4009-8CFD-D3081C6A7E70}" type="slidenum">
              <a:rPr lang="fr-CA" smtClean="0"/>
              <a:t>9</a:t>
            </a:fld>
            <a:endParaRPr lang="fr-CA"/>
          </a:p>
        </p:txBody>
      </p:sp>
    </p:spTree>
    <p:extLst>
      <p:ext uri="{BB962C8B-B14F-4D97-AF65-F5344CB8AC3E}">
        <p14:creationId xmlns:p14="http://schemas.microsoft.com/office/powerpoint/2010/main" val="3564053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4517A2E9289C45ADF6B078DD63E638" ma:contentTypeVersion="16" ma:contentTypeDescription="Crée un document." ma:contentTypeScope="" ma:versionID="8f8fd37243bb45cb0364c088591e1df7">
  <xsd:schema xmlns:xsd="http://www.w3.org/2001/XMLSchema" xmlns:xs="http://www.w3.org/2001/XMLSchema" xmlns:p="http://schemas.microsoft.com/office/2006/metadata/properties" xmlns:ns2="1384fbfa-0805-4455-a94b-1c2365ea03f5" xmlns:ns3="f531cd5b-284f-4d42-ab7e-e036e95e5fb2" targetNamespace="http://schemas.microsoft.com/office/2006/metadata/properties" ma:root="true" ma:fieldsID="9da1c631e05e7b8664321a5cea71a854" ns2:_="" ns3:_="">
    <xsd:import namespace="1384fbfa-0805-4455-a94b-1c2365ea03f5"/>
    <xsd:import namespace="f531cd5b-284f-4d42-ab7e-e036e95e5fb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84fbfa-0805-4455-a94b-1c2365ea03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Balises d’images" ma:readOnly="false" ma:fieldId="{5cf76f15-5ced-4ddc-b409-7134ff3c332f}" ma:taxonomyMulti="true" ma:sspId="2cd9ced9-9224-4d4a-9516-be0dd958f085"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31cd5b-284f-4d42-ab7e-e036e95e5fb2"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2" nillable="true" ma:displayName="Taxonomy Catch All Column" ma:hidden="true" ma:list="{d517cb46-50f1-4aad-b02a-558cd4a9ae5f}" ma:internalName="TaxCatchAll" ma:showField="CatchAllData" ma:web="f531cd5b-284f-4d42-ab7e-e036e95e5f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384fbfa-0805-4455-a94b-1c2365ea03f5">
      <Terms xmlns="http://schemas.microsoft.com/office/infopath/2007/PartnerControls"/>
    </lcf76f155ced4ddcb4097134ff3c332f>
    <TaxCatchAll xmlns="f531cd5b-284f-4d42-ab7e-e036e95e5fb2" xsi:nil="true"/>
  </documentManagement>
</p:properties>
</file>

<file path=customXml/itemProps1.xml><?xml version="1.0" encoding="utf-8"?>
<ds:datastoreItem xmlns:ds="http://schemas.openxmlformats.org/officeDocument/2006/customXml" ds:itemID="{EC2ADBF5-09AB-4299-AFDC-3849F9F36A5F}"/>
</file>

<file path=customXml/itemProps2.xml><?xml version="1.0" encoding="utf-8"?>
<ds:datastoreItem xmlns:ds="http://schemas.openxmlformats.org/officeDocument/2006/customXml" ds:itemID="{B15E7432-7C37-4F85-AD2E-0DF719BAA6AB}"/>
</file>

<file path=customXml/itemProps3.xml><?xml version="1.0" encoding="utf-8"?>
<ds:datastoreItem xmlns:ds="http://schemas.openxmlformats.org/officeDocument/2006/customXml" ds:itemID="{E07B19F8-AC2B-4492-B92C-B420557AF5C5}"/>
</file>

<file path=docProps/app.xml><?xml version="1.0" encoding="utf-8"?>
<Properties xmlns="http://schemas.openxmlformats.org/officeDocument/2006/extended-properties" xmlns:vt="http://schemas.openxmlformats.org/officeDocument/2006/docPropsVTypes">
  <TotalTime>3331</TotalTime>
  <Words>943</Words>
  <Application>Microsoft Office PowerPoint</Application>
  <PresentationFormat>Grand écran</PresentationFormat>
  <Paragraphs>161</Paragraphs>
  <Slides>18</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Courier New</vt:lpstr>
      <vt:lpstr>Wingdings</vt:lpstr>
      <vt:lpstr>1_Thème Office</vt:lpstr>
      <vt:lpstr>Service adoption</vt:lpstr>
      <vt:lpstr>                          L’ADOPTION AU QUÉBEC </vt:lpstr>
      <vt:lpstr>Présentation PowerPoint</vt:lpstr>
      <vt:lpstr>Adoption internationale</vt:lpstr>
      <vt:lpstr>Quelques chiffres adoption internationale et nationale</vt:lpstr>
      <vt:lpstr>L’adoption régulière</vt:lpstr>
      <vt:lpstr>     Quelques chiffres   </vt:lpstr>
      <vt:lpstr>Adoption en banque mixte</vt:lpstr>
      <vt:lpstr>Historique DES RESSOURCES DE  TYPE FAMILIAL banque mixte </vt:lpstr>
      <vt:lpstr>  Tous les types de familles d’accueil  font  face à des enjeux d’ordre affectif et éducatif.  </vt:lpstr>
      <vt:lpstr>PLANIFICATION CONCURRENTE   </vt:lpstr>
      <vt:lpstr>Présentation PowerPoint</vt:lpstr>
      <vt:lpstr>PROCESSUS, D’ÉVALUATION, D’ACCRÉDITATION ET  DE JUMELAGE </vt:lpstr>
      <vt:lpstr>Présentation PowerPoint</vt:lpstr>
      <vt:lpstr>Présentation PowerPoint</vt:lpstr>
      <vt:lpstr>PROFIL  D’ENFANTS orientés vers une famille d’accueil banque mixte </vt:lpstr>
      <vt:lpstr>PROFIL d’une famille adoptive</vt:lpstr>
      <vt:lpstr>MERCI!</vt:lpstr>
    </vt:vector>
  </TitlesOfParts>
  <Company>CIUSSS Centre-Sud-de-l'Ile-de-Montreal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Katia Liashenko</dc:creator>
  <cp:lastModifiedBy>Genevieve Turgeon</cp:lastModifiedBy>
  <cp:revision>1295</cp:revision>
  <cp:lastPrinted>2023-05-15T14:45:31Z</cp:lastPrinted>
  <dcterms:created xsi:type="dcterms:W3CDTF">2022-11-24T02:45:10Z</dcterms:created>
  <dcterms:modified xsi:type="dcterms:W3CDTF">2023-05-15T15:17:50Z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JCWorkbookID">
    <vt:lpwstr>8d1875f6-f37e-42c8-88e1-5714e9022a29</vt:lpwstr>
  </property>
  <property fmtid="{D5CDD505-2E9C-101B-9397-08002B2CF9AE}" pid="3" name="ContentTypeId">
    <vt:lpwstr>0x010100374517A2E9289C45ADF6B078DD63E638</vt:lpwstr>
  </property>
</Properties>
</file>