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entation.xml" ContentType="application/vnd.openxmlformats-officedocument.presentationml.presentation.main+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7" r:id="rId1"/>
  </p:sldMasterIdLst>
  <p:notesMasterIdLst>
    <p:notesMasterId r:id="rId18"/>
  </p:notesMasterIdLst>
  <p:sldIdLst>
    <p:sldId id="256" r:id="rId2"/>
    <p:sldId id="279" r:id="rId3"/>
    <p:sldId id="258" r:id="rId4"/>
    <p:sldId id="259" r:id="rId5"/>
    <p:sldId id="260" r:id="rId6"/>
    <p:sldId id="261" r:id="rId7"/>
    <p:sldId id="268" r:id="rId8"/>
    <p:sldId id="278" r:id="rId9"/>
    <p:sldId id="269" r:id="rId10"/>
    <p:sldId id="266" r:id="rId11"/>
    <p:sldId id="264" r:id="rId12"/>
    <p:sldId id="265" r:id="rId13"/>
    <p:sldId id="262" r:id="rId14"/>
    <p:sldId id="270" r:id="rId15"/>
    <p:sldId id="280" r:id="rId16"/>
    <p:sldId id="28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16"/>
  </p:normalViewPr>
  <p:slideViewPr>
    <p:cSldViewPr snapToGrid="0">
      <p:cViewPr varScale="1">
        <p:scale>
          <a:sx n="103" d="100"/>
          <a:sy n="103" d="100"/>
        </p:scale>
        <p:origin x="89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9A9F61-0723-A944-9F27-D6171D566DC7}" type="datetimeFigureOut">
              <a:rPr lang="fr-FR" smtClean="0"/>
              <a:t>14/05/2023</a:t>
            </a:fld>
            <a:endParaRPr lang="fr-FR" dirty="0"/>
          </a:p>
        </p:txBody>
      </p:sp>
      <p:sp>
        <p:nvSpPr>
          <p:cNvPr id="4" name="Espace réservé de l'image de diapositiv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7FFA8E-71FC-7D4C-952F-E443BB2A0D95}" type="slidenum">
              <a:rPr lang="fr-FR" smtClean="0"/>
              <a:t>‹n°›</a:t>
            </a:fld>
            <a:endParaRPr lang="fr-FR" dirty="0"/>
          </a:p>
        </p:txBody>
      </p:sp>
    </p:spTree>
    <p:extLst>
      <p:ext uri="{BB962C8B-B14F-4D97-AF65-F5344CB8AC3E}">
        <p14:creationId xmlns:p14="http://schemas.microsoft.com/office/powerpoint/2010/main" val="2300054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8B7FFA8E-71FC-7D4C-952F-E443BB2A0D95}" type="slidenum">
              <a:rPr lang="fr-FR" smtClean="0"/>
              <a:t>8</a:t>
            </a:fld>
            <a:endParaRPr lang="fr-FR"/>
          </a:p>
        </p:txBody>
      </p:sp>
    </p:spTree>
    <p:extLst>
      <p:ext uri="{BB962C8B-B14F-4D97-AF65-F5344CB8AC3E}">
        <p14:creationId xmlns:p14="http://schemas.microsoft.com/office/powerpoint/2010/main" val="2669386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CA"/>
              <a:t>Modifier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A"/>
              <a:t>Modifier le style des sous-titres du masque</a:t>
            </a:r>
            <a:endParaRPr lang="en-US" dirty="0"/>
          </a:p>
        </p:txBody>
      </p:sp>
      <p:sp>
        <p:nvSpPr>
          <p:cNvPr id="4" name="Date Placeholder 3"/>
          <p:cNvSpPr>
            <a:spLocks noGrp="1"/>
          </p:cNvSpPr>
          <p:nvPr>
            <p:ph type="dt" sz="half" idx="10"/>
          </p:nvPr>
        </p:nvSpPr>
        <p:spPr/>
        <p:txBody>
          <a:bodyPr/>
          <a:lstStyle/>
          <a:p>
            <a:fld id="{8803BCF7-2BCE-F446-A0C4-451C698932D8}" type="datetimeFigureOut">
              <a:rPr lang="fr-FR" smtClean="0"/>
              <a:t>14/05/2023</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26F4C7EA-EE2E-784E-82E5-80582CA74862}" type="slidenum">
              <a:rPr lang="fr-FR" smtClean="0"/>
              <a:t>‹n°›</a:t>
            </a:fld>
            <a:endParaRPr lang="fr-FR" dirty="0"/>
          </a:p>
        </p:txBody>
      </p:sp>
    </p:spTree>
    <p:extLst>
      <p:ext uri="{BB962C8B-B14F-4D97-AF65-F5344CB8AC3E}">
        <p14:creationId xmlns:p14="http://schemas.microsoft.com/office/powerpoint/2010/main" val="3909915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CA"/>
              <a:t>Modifier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A"/>
              <a:t>Cliquez pour modifier les styles du texte du masque</a:t>
            </a:r>
          </a:p>
        </p:txBody>
      </p:sp>
      <p:sp>
        <p:nvSpPr>
          <p:cNvPr id="4" name="Date Placeholder 3"/>
          <p:cNvSpPr>
            <a:spLocks noGrp="1"/>
          </p:cNvSpPr>
          <p:nvPr>
            <p:ph type="dt" sz="half" idx="10"/>
          </p:nvPr>
        </p:nvSpPr>
        <p:spPr/>
        <p:txBody>
          <a:bodyPr/>
          <a:lstStyle/>
          <a:p>
            <a:fld id="{8803BCF7-2BCE-F446-A0C4-451C698932D8}" type="datetimeFigureOut">
              <a:rPr lang="fr-FR" smtClean="0"/>
              <a:t>14/05/2023</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26F4C7EA-EE2E-784E-82E5-80582CA74862}" type="slidenum">
              <a:rPr lang="fr-FR" smtClean="0"/>
              <a:t>‹n°›</a:t>
            </a:fld>
            <a:endParaRPr lang="fr-FR" dirty="0"/>
          </a:p>
        </p:txBody>
      </p:sp>
    </p:spTree>
    <p:extLst>
      <p:ext uri="{BB962C8B-B14F-4D97-AF65-F5344CB8AC3E}">
        <p14:creationId xmlns:p14="http://schemas.microsoft.com/office/powerpoint/2010/main" val="1207669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CA"/>
              <a:t>Modifier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CA"/>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A"/>
              <a:t>Cliquez pour modifier les styles du texte du masque</a:t>
            </a:r>
          </a:p>
        </p:txBody>
      </p:sp>
      <p:sp>
        <p:nvSpPr>
          <p:cNvPr id="4" name="Date Placeholder 3"/>
          <p:cNvSpPr>
            <a:spLocks noGrp="1"/>
          </p:cNvSpPr>
          <p:nvPr>
            <p:ph type="dt" sz="half" idx="10"/>
          </p:nvPr>
        </p:nvSpPr>
        <p:spPr/>
        <p:txBody>
          <a:bodyPr/>
          <a:lstStyle/>
          <a:p>
            <a:fld id="{8803BCF7-2BCE-F446-A0C4-451C698932D8}" type="datetimeFigureOut">
              <a:rPr lang="fr-FR" smtClean="0"/>
              <a:t>14/05/2023</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26F4C7EA-EE2E-784E-82E5-80582CA74862}" type="slidenum">
              <a:rPr lang="fr-FR" smtClean="0"/>
              <a:t>‹n°›</a:t>
            </a:fld>
            <a:endParaRPr lang="fr-FR"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674659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CA"/>
              <a:t>Modifier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A"/>
              <a:t>Cliquez pour modifier les styles du texte du masque</a:t>
            </a:r>
          </a:p>
        </p:txBody>
      </p:sp>
      <p:sp>
        <p:nvSpPr>
          <p:cNvPr id="4" name="Date Placeholder 3"/>
          <p:cNvSpPr>
            <a:spLocks noGrp="1"/>
          </p:cNvSpPr>
          <p:nvPr>
            <p:ph type="dt" sz="half" idx="10"/>
          </p:nvPr>
        </p:nvSpPr>
        <p:spPr/>
        <p:txBody>
          <a:bodyPr/>
          <a:lstStyle/>
          <a:p>
            <a:fld id="{8803BCF7-2BCE-F446-A0C4-451C698932D8}" type="datetimeFigureOut">
              <a:rPr lang="fr-FR" smtClean="0"/>
              <a:t>14/05/2023</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26F4C7EA-EE2E-784E-82E5-80582CA74862}" type="slidenum">
              <a:rPr lang="fr-FR" smtClean="0"/>
              <a:t>‹n°›</a:t>
            </a:fld>
            <a:endParaRPr lang="fr-FR" dirty="0"/>
          </a:p>
        </p:txBody>
      </p:sp>
    </p:spTree>
    <p:extLst>
      <p:ext uri="{BB962C8B-B14F-4D97-AF65-F5344CB8AC3E}">
        <p14:creationId xmlns:p14="http://schemas.microsoft.com/office/powerpoint/2010/main" val="14666243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CA"/>
              <a:t>Modifier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CA"/>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A"/>
              <a:t>Cliquez pour modifier les styles du texte du masque</a:t>
            </a:r>
          </a:p>
        </p:txBody>
      </p:sp>
      <p:sp>
        <p:nvSpPr>
          <p:cNvPr id="4" name="Date Placeholder 3"/>
          <p:cNvSpPr>
            <a:spLocks noGrp="1"/>
          </p:cNvSpPr>
          <p:nvPr>
            <p:ph type="dt" sz="half" idx="10"/>
          </p:nvPr>
        </p:nvSpPr>
        <p:spPr/>
        <p:txBody>
          <a:bodyPr/>
          <a:lstStyle/>
          <a:p>
            <a:fld id="{8803BCF7-2BCE-F446-A0C4-451C698932D8}" type="datetimeFigureOut">
              <a:rPr lang="fr-FR" smtClean="0"/>
              <a:t>14/05/2023</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26F4C7EA-EE2E-784E-82E5-80582CA74862}" type="slidenum">
              <a:rPr lang="fr-FR" smtClean="0"/>
              <a:t>‹n°›</a:t>
            </a:fld>
            <a:endParaRPr lang="fr-FR"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768546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CA"/>
              <a:t>Modifier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CA"/>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A"/>
              <a:t>Cliquez pour modifier les styles du texte du masque</a:t>
            </a:r>
          </a:p>
        </p:txBody>
      </p:sp>
      <p:sp>
        <p:nvSpPr>
          <p:cNvPr id="4" name="Date Placeholder 3"/>
          <p:cNvSpPr>
            <a:spLocks noGrp="1"/>
          </p:cNvSpPr>
          <p:nvPr>
            <p:ph type="dt" sz="half" idx="10"/>
          </p:nvPr>
        </p:nvSpPr>
        <p:spPr/>
        <p:txBody>
          <a:bodyPr/>
          <a:lstStyle/>
          <a:p>
            <a:fld id="{8803BCF7-2BCE-F446-A0C4-451C698932D8}" type="datetimeFigureOut">
              <a:rPr lang="fr-FR" smtClean="0"/>
              <a:t>14/05/2023</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26F4C7EA-EE2E-784E-82E5-80582CA74862}" type="slidenum">
              <a:rPr lang="fr-FR" smtClean="0"/>
              <a:t>‹n°›</a:t>
            </a:fld>
            <a:endParaRPr lang="fr-FR" dirty="0"/>
          </a:p>
        </p:txBody>
      </p:sp>
    </p:spTree>
    <p:extLst>
      <p:ext uri="{BB962C8B-B14F-4D97-AF65-F5344CB8AC3E}">
        <p14:creationId xmlns:p14="http://schemas.microsoft.com/office/powerpoint/2010/main" val="5742864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Modifier le style du titre</a:t>
            </a:r>
            <a:endParaRPr lang="en-US" dirty="0"/>
          </a:p>
        </p:txBody>
      </p:sp>
      <p:sp>
        <p:nvSpPr>
          <p:cNvPr id="3" name="Vertical Text Placeholder 2"/>
          <p:cNvSpPr>
            <a:spLocks noGrp="1"/>
          </p:cNvSpPr>
          <p:nvPr>
            <p:ph type="body" orient="vert" idx="1"/>
          </p:nvPr>
        </p:nvSpPr>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4" name="Date Placeholder 3"/>
          <p:cNvSpPr>
            <a:spLocks noGrp="1"/>
          </p:cNvSpPr>
          <p:nvPr>
            <p:ph type="dt" sz="half" idx="10"/>
          </p:nvPr>
        </p:nvSpPr>
        <p:spPr/>
        <p:txBody>
          <a:bodyPr/>
          <a:lstStyle/>
          <a:p>
            <a:fld id="{8803BCF7-2BCE-F446-A0C4-451C698932D8}" type="datetimeFigureOut">
              <a:rPr lang="fr-FR" smtClean="0"/>
              <a:t>14/05/2023</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26F4C7EA-EE2E-784E-82E5-80582CA74862}" type="slidenum">
              <a:rPr lang="fr-FR" smtClean="0"/>
              <a:t>‹n°›</a:t>
            </a:fld>
            <a:endParaRPr lang="fr-FR" dirty="0"/>
          </a:p>
        </p:txBody>
      </p:sp>
    </p:spTree>
    <p:extLst>
      <p:ext uri="{BB962C8B-B14F-4D97-AF65-F5344CB8AC3E}">
        <p14:creationId xmlns:p14="http://schemas.microsoft.com/office/powerpoint/2010/main" val="20066248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CA"/>
              <a:t>Modifier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4" name="Date Placeholder 3"/>
          <p:cNvSpPr>
            <a:spLocks noGrp="1"/>
          </p:cNvSpPr>
          <p:nvPr>
            <p:ph type="dt" sz="half" idx="10"/>
          </p:nvPr>
        </p:nvSpPr>
        <p:spPr/>
        <p:txBody>
          <a:bodyPr/>
          <a:lstStyle/>
          <a:p>
            <a:fld id="{8803BCF7-2BCE-F446-A0C4-451C698932D8}" type="datetimeFigureOut">
              <a:rPr lang="fr-FR" smtClean="0"/>
              <a:t>14/05/2023</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26F4C7EA-EE2E-784E-82E5-80582CA74862}" type="slidenum">
              <a:rPr lang="fr-FR" smtClean="0"/>
              <a:t>‹n°›</a:t>
            </a:fld>
            <a:endParaRPr lang="fr-FR" dirty="0"/>
          </a:p>
        </p:txBody>
      </p:sp>
    </p:spTree>
    <p:extLst>
      <p:ext uri="{BB962C8B-B14F-4D97-AF65-F5344CB8AC3E}">
        <p14:creationId xmlns:p14="http://schemas.microsoft.com/office/powerpoint/2010/main" val="6671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Modifier le style du titre</a:t>
            </a:r>
            <a:endParaRPr lang="en-US" dirty="0"/>
          </a:p>
        </p:txBody>
      </p:sp>
      <p:sp>
        <p:nvSpPr>
          <p:cNvPr id="3" name="Content Placeholder 2"/>
          <p:cNvSpPr>
            <a:spLocks noGrp="1"/>
          </p:cNvSpPr>
          <p:nvPr>
            <p:ph idx="1"/>
          </p:nvPr>
        </p:nvSpPr>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4" name="Date Placeholder 3"/>
          <p:cNvSpPr>
            <a:spLocks noGrp="1"/>
          </p:cNvSpPr>
          <p:nvPr>
            <p:ph type="dt" sz="half" idx="10"/>
          </p:nvPr>
        </p:nvSpPr>
        <p:spPr/>
        <p:txBody>
          <a:bodyPr/>
          <a:lstStyle/>
          <a:p>
            <a:fld id="{8803BCF7-2BCE-F446-A0C4-451C698932D8}" type="datetimeFigureOut">
              <a:rPr lang="fr-FR" smtClean="0"/>
              <a:t>14/05/2023</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26F4C7EA-EE2E-784E-82E5-80582CA74862}" type="slidenum">
              <a:rPr lang="fr-FR" smtClean="0"/>
              <a:t>‹n°›</a:t>
            </a:fld>
            <a:endParaRPr lang="fr-FR" dirty="0"/>
          </a:p>
        </p:txBody>
      </p:sp>
    </p:spTree>
    <p:extLst>
      <p:ext uri="{BB962C8B-B14F-4D97-AF65-F5344CB8AC3E}">
        <p14:creationId xmlns:p14="http://schemas.microsoft.com/office/powerpoint/2010/main" val="995755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CA"/>
              <a:t>Modifier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A"/>
              <a:t>Cliquez pour modifier les styles du texte du masque</a:t>
            </a:r>
          </a:p>
        </p:txBody>
      </p:sp>
      <p:sp>
        <p:nvSpPr>
          <p:cNvPr id="4" name="Date Placeholder 3"/>
          <p:cNvSpPr>
            <a:spLocks noGrp="1"/>
          </p:cNvSpPr>
          <p:nvPr>
            <p:ph type="dt" sz="half" idx="10"/>
          </p:nvPr>
        </p:nvSpPr>
        <p:spPr/>
        <p:txBody>
          <a:bodyPr/>
          <a:lstStyle/>
          <a:p>
            <a:fld id="{8803BCF7-2BCE-F446-A0C4-451C698932D8}" type="datetimeFigureOut">
              <a:rPr lang="fr-FR" smtClean="0"/>
              <a:t>14/05/2023</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26F4C7EA-EE2E-784E-82E5-80582CA74862}" type="slidenum">
              <a:rPr lang="fr-FR" smtClean="0"/>
              <a:t>‹n°›</a:t>
            </a:fld>
            <a:endParaRPr lang="fr-FR" dirty="0"/>
          </a:p>
        </p:txBody>
      </p:sp>
    </p:spTree>
    <p:extLst>
      <p:ext uri="{BB962C8B-B14F-4D97-AF65-F5344CB8AC3E}">
        <p14:creationId xmlns:p14="http://schemas.microsoft.com/office/powerpoint/2010/main" val="186619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Modifier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5" name="Date Placeholder 4"/>
          <p:cNvSpPr>
            <a:spLocks noGrp="1"/>
          </p:cNvSpPr>
          <p:nvPr>
            <p:ph type="dt" sz="half" idx="10"/>
          </p:nvPr>
        </p:nvSpPr>
        <p:spPr/>
        <p:txBody>
          <a:bodyPr/>
          <a:lstStyle/>
          <a:p>
            <a:fld id="{8803BCF7-2BCE-F446-A0C4-451C698932D8}" type="datetimeFigureOut">
              <a:rPr lang="fr-FR" smtClean="0"/>
              <a:t>14/05/2023</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26F4C7EA-EE2E-784E-82E5-80582CA74862}" type="slidenum">
              <a:rPr lang="fr-FR" smtClean="0"/>
              <a:t>‹n°›</a:t>
            </a:fld>
            <a:endParaRPr lang="fr-FR" dirty="0"/>
          </a:p>
        </p:txBody>
      </p:sp>
    </p:spTree>
    <p:extLst>
      <p:ext uri="{BB962C8B-B14F-4D97-AF65-F5344CB8AC3E}">
        <p14:creationId xmlns:p14="http://schemas.microsoft.com/office/powerpoint/2010/main" val="3507421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CA"/>
              <a:t>Modifier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7" name="Date Placeholder 6"/>
          <p:cNvSpPr>
            <a:spLocks noGrp="1"/>
          </p:cNvSpPr>
          <p:nvPr>
            <p:ph type="dt" sz="half" idx="10"/>
          </p:nvPr>
        </p:nvSpPr>
        <p:spPr/>
        <p:txBody>
          <a:bodyPr/>
          <a:lstStyle/>
          <a:p>
            <a:fld id="{8803BCF7-2BCE-F446-A0C4-451C698932D8}" type="datetimeFigureOut">
              <a:rPr lang="fr-FR" smtClean="0"/>
              <a:t>14/05/2023</a:t>
            </a:fld>
            <a:endParaRPr lang="fr-FR" dirty="0"/>
          </a:p>
        </p:txBody>
      </p:sp>
      <p:sp>
        <p:nvSpPr>
          <p:cNvPr id="8" name="Footer Placeholder 7"/>
          <p:cNvSpPr>
            <a:spLocks noGrp="1"/>
          </p:cNvSpPr>
          <p:nvPr>
            <p:ph type="ftr" sz="quarter" idx="11"/>
          </p:nvPr>
        </p:nvSpPr>
        <p:spPr/>
        <p:txBody>
          <a:bodyPr/>
          <a:lstStyle/>
          <a:p>
            <a:endParaRPr lang="fr-FR" dirty="0"/>
          </a:p>
        </p:txBody>
      </p:sp>
      <p:sp>
        <p:nvSpPr>
          <p:cNvPr id="9" name="Slide Number Placeholder 8"/>
          <p:cNvSpPr>
            <a:spLocks noGrp="1"/>
          </p:cNvSpPr>
          <p:nvPr>
            <p:ph type="sldNum" sz="quarter" idx="12"/>
          </p:nvPr>
        </p:nvSpPr>
        <p:spPr/>
        <p:txBody>
          <a:bodyPr/>
          <a:lstStyle/>
          <a:p>
            <a:fld id="{26F4C7EA-EE2E-784E-82E5-80582CA74862}" type="slidenum">
              <a:rPr lang="fr-FR" smtClean="0"/>
              <a:t>‹n°›</a:t>
            </a:fld>
            <a:endParaRPr lang="fr-FR" dirty="0"/>
          </a:p>
        </p:txBody>
      </p:sp>
    </p:spTree>
    <p:extLst>
      <p:ext uri="{BB962C8B-B14F-4D97-AF65-F5344CB8AC3E}">
        <p14:creationId xmlns:p14="http://schemas.microsoft.com/office/powerpoint/2010/main" val="4262333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CA"/>
              <a:t>Modifier le style du titre</a:t>
            </a:r>
            <a:endParaRPr lang="en-US" dirty="0"/>
          </a:p>
        </p:txBody>
      </p:sp>
      <p:sp>
        <p:nvSpPr>
          <p:cNvPr id="3" name="Date Placeholder 2"/>
          <p:cNvSpPr>
            <a:spLocks noGrp="1"/>
          </p:cNvSpPr>
          <p:nvPr>
            <p:ph type="dt" sz="half" idx="10"/>
          </p:nvPr>
        </p:nvSpPr>
        <p:spPr/>
        <p:txBody>
          <a:bodyPr/>
          <a:lstStyle/>
          <a:p>
            <a:fld id="{8803BCF7-2BCE-F446-A0C4-451C698932D8}" type="datetimeFigureOut">
              <a:rPr lang="fr-FR" smtClean="0"/>
              <a:t>14/05/2023</a:t>
            </a:fld>
            <a:endParaRPr lang="fr-FR" dirty="0"/>
          </a:p>
        </p:txBody>
      </p:sp>
      <p:sp>
        <p:nvSpPr>
          <p:cNvPr id="4" name="Footer Placeholder 3"/>
          <p:cNvSpPr>
            <a:spLocks noGrp="1"/>
          </p:cNvSpPr>
          <p:nvPr>
            <p:ph type="ftr" sz="quarter" idx="11"/>
          </p:nvPr>
        </p:nvSpPr>
        <p:spPr/>
        <p:txBody>
          <a:bodyPr/>
          <a:lstStyle/>
          <a:p>
            <a:endParaRPr lang="fr-FR" dirty="0"/>
          </a:p>
        </p:txBody>
      </p:sp>
      <p:sp>
        <p:nvSpPr>
          <p:cNvPr id="5" name="Slide Number Placeholder 4"/>
          <p:cNvSpPr>
            <a:spLocks noGrp="1"/>
          </p:cNvSpPr>
          <p:nvPr>
            <p:ph type="sldNum" sz="quarter" idx="12"/>
          </p:nvPr>
        </p:nvSpPr>
        <p:spPr/>
        <p:txBody>
          <a:bodyPr/>
          <a:lstStyle/>
          <a:p>
            <a:fld id="{26F4C7EA-EE2E-784E-82E5-80582CA74862}" type="slidenum">
              <a:rPr lang="fr-FR" smtClean="0"/>
              <a:t>‹n°›</a:t>
            </a:fld>
            <a:endParaRPr lang="fr-FR" dirty="0"/>
          </a:p>
        </p:txBody>
      </p:sp>
    </p:spTree>
    <p:extLst>
      <p:ext uri="{BB962C8B-B14F-4D97-AF65-F5344CB8AC3E}">
        <p14:creationId xmlns:p14="http://schemas.microsoft.com/office/powerpoint/2010/main" val="3644619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03BCF7-2BCE-F446-A0C4-451C698932D8}" type="datetimeFigureOut">
              <a:rPr lang="fr-FR" smtClean="0"/>
              <a:t>14/05/2023</a:t>
            </a:fld>
            <a:endParaRPr lang="fr-FR" dirty="0"/>
          </a:p>
        </p:txBody>
      </p:sp>
      <p:sp>
        <p:nvSpPr>
          <p:cNvPr id="3" name="Footer Placeholder 2"/>
          <p:cNvSpPr>
            <a:spLocks noGrp="1"/>
          </p:cNvSpPr>
          <p:nvPr>
            <p:ph type="ftr" sz="quarter" idx="11"/>
          </p:nvPr>
        </p:nvSpPr>
        <p:spPr/>
        <p:txBody>
          <a:bodyPr/>
          <a:lstStyle/>
          <a:p>
            <a:endParaRPr lang="fr-FR" dirty="0"/>
          </a:p>
        </p:txBody>
      </p:sp>
      <p:sp>
        <p:nvSpPr>
          <p:cNvPr id="4" name="Slide Number Placeholder 3"/>
          <p:cNvSpPr>
            <a:spLocks noGrp="1"/>
          </p:cNvSpPr>
          <p:nvPr>
            <p:ph type="sldNum" sz="quarter" idx="12"/>
          </p:nvPr>
        </p:nvSpPr>
        <p:spPr/>
        <p:txBody>
          <a:bodyPr/>
          <a:lstStyle/>
          <a:p>
            <a:fld id="{26F4C7EA-EE2E-784E-82E5-80582CA74862}" type="slidenum">
              <a:rPr lang="fr-FR" smtClean="0"/>
              <a:t>‹n°›</a:t>
            </a:fld>
            <a:endParaRPr lang="fr-FR" dirty="0"/>
          </a:p>
        </p:txBody>
      </p:sp>
    </p:spTree>
    <p:extLst>
      <p:ext uri="{BB962C8B-B14F-4D97-AF65-F5344CB8AC3E}">
        <p14:creationId xmlns:p14="http://schemas.microsoft.com/office/powerpoint/2010/main" val="4061089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CA"/>
              <a:t>Modifier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CA"/>
              <a:t>Cliquez pour modifier les styles du texte du masque</a:t>
            </a:r>
          </a:p>
        </p:txBody>
      </p:sp>
      <p:sp>
        <p:nvSpPr>
          <p:cNvPr id="5" name="Date Placeholder 4"/>
          <p:cNvSpPr>
            <a:spLocks noGrp="1"/>
          </p:cNvSpPr>
          <p:nvPr>
            <p:ph type="dt" sz="half" idx="10"/>
          </p:nvPr>
        </p:nvSpPr>
        <p:spPr/>
        <p:txBody>
          <a:bodyPr/>
          <a:lstStyle/>
          <a:p>
            <a:fld id="{8803BCF7-2BCE-F446-A0C4-451C698932D8}" type="datetimeFigureOut">
              <a:rPr lang="fr-FR" smtClean="0"/>
              <a:t>14/05/2023</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26F4C7EA-EE2E-784E-82E5-80582CA74862}" type="slidenum">
              <a:rPr lang="fr-FR" smtClean="0"/>
              <a:t>‹n°›</a:t>
            </a:fld>
            <a:endParaRPr lang="fr-FR" dirty="0"/>
          </a:p>
        </p:txBody>
      </p:sp>
    </p:spTree>
    <p:extLst>
      <p:ext uri="{BB962C8B-B14F-4D97-AF65-F5344CB8AC3E}">
        <p14:creationId xmlns:p14="http://schemas.microsoft.com/office/powerpoint/2010/main" val="1955189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CA"/>
              <a:t>Modifier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CA" dirty="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a:t>Cliquez pour modifier les styles du texte du masque</a:t>
            </a:r>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26F4C7EA-EE2E-784E-82E5-80582CA74862}" type="slidenum">
              <a:rPr lang="fr-FR" smtClean="0"/>
              <a:t>‹n°›</a:t>
            </a:fld>
            <a:endParaRPr lang="fr-FR" dirty="0"/>
          </a:p>
        </p:txBody>
      </p:sp>
      <p:sp>
        <p:nvSpPr>
          <p:cNvPr id="5" name="Date Placeholder 4"/>
          <p:cNvSpPr>
            <a:spLocks noGrp="1"/>
          </p:cNvSpPr>
          <p:nvPr>
            <p:ph type="dt" sz="half" idx="10"/>
          </p:nvPr>
        </p:nvSpPr>
        <p:spPr/>
        <p:txBody>
          <a:bodyPr/>
          <a:lstStyle/>
          <a:p>
            <a:fld id="{8803BCF7-2BCE-F446-A0C4-451C698932D8}" type="datetimeFigureOut">
              <a:rPr lang="fr-FR" smtClean="0"/>
              <a:t>14/05/2023</a:t>
            </a:fld>
            <a:endParaRPr lang="fr-FR" dirty="0"/>
          </a:p>
        </p:txBody>
      </p:sp>
    </p:spTree>
    <p:extLst>
      <p:ext uri="{BB962C8B-B14F-4D97-AF65-F5344CB8AC3E}">
        <p14:creationId xmlns:p14="http://schemas.microsoft.com/office/powerpoint/2010/main" val="1477674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CA"/>
              <a:t>Modifier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803BCF7-2BCE-F446-A0C4-451C698932D8}" type="datetimeFigureOut">
              <a:rPr lang="fr-FR" smtClean="0"/>
              <a:t>14/05/2023</a:t>
            </a:fld>
            <a:endParaRPr lang="fr-FR"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6F4C7EA-EE2E-784E-82E5-80582CA74862}" type="slidenum">
              <a:rPr lang="fr-FR" smtClean="0"/>
              <a:t>‹n°›</a:t>
            </a:fld>
            <a:endParaRPr lang="fr-FR" dirty="0"/>
          </a:p>
        </p:txBody>
      </p:sp>
    </p:spTree>
    <p:extLst>
      <p:ext uri="{BB962C8B-B14F-4D97-AF65-F5344CB8AC3E}">
        <p14:creationId xmlns:p14="http://schemas.microsoft.com/office/powerpoint/2010/main" val="403415875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4A09D5-9271-CF11-D2A8-50B13F4BB1F6}"/>
              </a:ext>
            </a:extLst>
          </p:cNvPr>
          <p:cNvSpPr>
            <a:spLocks noGrp="1"/>
          </p:cNvSpPr>
          <p:nvPr>
            <p:ph type="ctrTitle"/>
          </p:nvPr>
        </p:nvSpPr>
        <p:spPr/>
        <p:txBody>
          <a:bodyPr/>
          <a:lstStyle/>
          <a:p>
            <a:br>
              <a:rPr lang="fr-FR" dirty="0"/>
            </a:br>
            <a:r>
              <a:rPr lang="fr-FR" dirty="0"/>
              <a:t>Atelier- ÉVALUATION	</a:t>
            </a:r>
          </a:p>
        </p:txBody>
      </p:sp>
      <p:sp>
        <p:nvSpPr>
          <p:cNvPr id="3" name="Sous-titre 2">
            <a:extLst>
              <a:ext uri="{FF2B5EF4-FFF2-40B4-BE49-F238E27FC236}">
                <a16:creationId xmlns:a16="http://schemas.microsoft.com/office/drawing/2014/main" id="{0144B7C4-049F-8A89-A4DA-BB3F153C7C63}"/>
              </a:ext>
            </a:extLst>
          </p:cNvPr>
          <p:cNvSpPr>
            <a:spLocks noGrp="1"/>
          </p:cNvSpPr>
          <p:nvPr>
            <p:ph type="subTitle" idx="1"/>
          </p:nvPr>
        </p:nvSpPr>
        <p:spPr/>
        <p:txBody>
          <a:bodyPr>
            <a:normAutofit/>
          </a:bodyPr>
          <a:lstStyle/>
          <a:p>
            <a:r>
              <a:rPr lang="fr-FR" sz="2000" dirty="0"/>
              <a:t>Forum 2023</a:t>
            </a:r>
          </a:p>
        </p:txBody>
      </p:sp>
    </p:spTree>
    <p:extLst>
      <p:ext uri="{BB962C8B-B14F-4D97-AF65-F5344CB8AC3E}">
        <p14:creationId xmlns:p14="http://schemas.microsoft.com/office/powerpoint/2010/main" val="331781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684A86-AE79-1CC7-50E1-AE4EA21DAA7D}"/>
              </a:ext>
            </a:extLst>
          </p:cNvPr>
          <p:cNvSpPr>
            <a:spLocks noGrp="1"/>
          </p:cNvSpPr>
          <p:nvPr>
            <p:ph type="title"/>
          </p:nvPr>
        </p:nvSpPr>
        <p:spPr/>
        <p:txBody>
          <a:bodyPr/>
          <a:lstStyle/>
          <a:p>
            <a:r>
              <a:rPr lang="fr-FR"/>
              <a:t>Limiter les délais pour l’enfant et les postulants </a:t>
            </a:r>
          </a:p>
        </p:txBody>
      </p:sp>
      <p:sp>
        <p:nvSpPr>
          <p:cNvPr id="3" name="Espace réservé du contenu 2">
            <a:extLst>
              <a:ext uri="{FF2B5EF4-FFF2-40B4-BE49-F238E27FC236}">
                <a16:creationId xmlns:a16="http://schemas.microsoft.com/office/drawing/2014/main" id="{8258C042-2F56-E3F5-FA06-7BC75D533FE1}"/>
              </a:ext>
            </a:extLst>
          </p:cNvPr>
          <p:cNvSpPr>
            <a:spLocks noGrp="1"/>
          </p:cNvSpPr>
          <p:nvPr>
            <p:ph idx="1"/>
          </p:nvPr>
        </p:nvSpPr>
        <p:spPr/>
        <p:txBody>
          <a:bodyPr>
            <a:normAutofit fontScale="92500" lnSpcReduction="10000"/>
          </a:bodyPr>
          <a:lstStyle/>
          <a:p>
            <a:r>
              <a:rPr lang="fr-FR" b="1"/>
              <a:t>Pour l’adoption internationale, </a:t>
            </a:r>
            <a:r>
              <a:rPr lang="fr-FR"/>
              <a:t>on sait qu’il y a un délai entre l’évaluation, le dépôt du dossier, le pairage avec l’enfant et le moment de la rencontre.</a:t>
            </a:r>
          </a:p>
          <a:p>
            <a:endParaRPr lang="fr-FR"/>
          </a:p>
          <a:p>
            <a:r>
              <a:rPr lang="fr-FR" b="1"/>
              <a:t>Pour l’adoption nationale</a:t>
            </a:r>
            <a:r>
              <a:rPr lang="fr-FR"/>
              <a:t>, l’enfant est presque toujours orienté vers un famille de transition (FA ou FAP) avant d’être confié à une famille d’accueil de type banque mixte.</a:t>
            </a:r>
          </a:p>
          <a:p>
            <a:r>
              <a:rPr lang="fr-FR"/>
              <a:t>L’atteinte des délais maximums de placement ne signifie pas toujours la réalisation d’un projet de vie permanent tel que l’adoption.</a:t>
            </a:r>
          </a:p>
          <a:p>
            <a:pPr marL="0" indent="0">
              <a:buNone/>
            </a:pPr>
            <a:endParaRPr lang="fr-FR"/>
          </a:p>
          <a:p>
            <a:r>
              <a:rPr lang="fr-CA" b="1">
                <a:solidFill>
                  <a:schemeClr val="accent2"/>
                </a:solidFill>
              </a:rPr>
              <a:t>Comment peut-on revoir nos pratiques afin de s’assurer que les enfants soient plus rapidement confiés à une famille prête à s’engager à long terme, et ce, tant pour l’adoption nationale qu’internationale, et leur éviter des déplacements et des délais ?</a:t>
            </a:r>
          </a:p>
          <a:p>
            <a:endParaRPr lang="fr-FR"/>
          </a:p>
        </p:txBody>
      </p:sp>
    </p:spTree>
    <p:extLst>
      <p:ext uri="{BB962C8B-B14F-4D97-AF65-F5344CB8AC3E}">
        <p14:creationId xmlns:p14="http://schemas.microsoft.com/office/powerpoint/2010/main" val="882586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59E9F8-1463-06F4-BFAD-E6BFF266751D}"/>
              </a:ext>
            </a:extLst>
          </p:cNvPr>
          <p:cNvSpPr>
            <a:spLocks noGrp="1"/>
          </p:cNvSpPr>
          <p:nvPr>
            <p:ph type="title"/>
          </p:nvPr>
        </p:nvSpPr>
        <p:spPr>
          <a:xfrm>
            <a:off x="677333" y="609600"/>
            <a:ext cx="9995429" cy="1347788"/>
          </a:xfrm>
        </p:spPr>
        <p:txBody>
          <a:bodyPr/>
          <a:lstStyle/>
          <a:p>
            <a:r>
              <a:rPr lang="fr-FR" dirty="0"/>
              <a:t>Bon service, bon moment, bon endroit</a:t>
            </a:r>
          </a:p>
        </p:txBody>
      </p:sp>
      <p:sp>
        <p:nvSpPr>
          <p:cNvPr id="3" name="Espace réservé du contenu 2">
            <a:extLst>
              <a:ext uri="{FF2B5EF4-FFF2-40B4-BE49-F238E27FC236}">
                <a16:creationId xmlns:a16="http://schemas.microsoft.com/office/drawing/2014/main" id="{8655AB80-5042-33F6-5732-F01BFA82F51D}"/>
              </a:ext>
            </a:extLst>
          </p:cNvPr>
          <p:cNvSpPr>
            <a:spLocks noGrp="1"/>
          </p:cNvSpPr>
          <p:nvPr>
            <p:ph idx="1"/>
          </p:nvPr>
        </p:nvSpPr>
        <p:spPr/>
        <p:txBody>
          <a:bodyPr>
            <a:normAutofit fontScale="92500" lnSpcReduction="20000"/>
          </a:bodyPr>
          <a:lstStyle/>
          <a:p>
            <a:r>
              <a:rPr lang="fr-FR"/>
              <a:t>Les enfants adoptés, tant au national qu’à l’international, ont presque tous besoin de services ciblés afin de contrecarrer certains retards, séparations, traumatismes, et optimiser leur développement.</a:t>
            </a:r>
          </a:p>
          <a:p>
            <a:r>
              <a:rPr lang="fr-FR" b="1"/>
              <a:t> Ces enfants devraient-ils être priorisés par le système de la santé?</a:t>
            </a:r>
          </a:p>
          <a:p>
            <a:pPr lvl="1"/>
            <a:r>
              <a:rPr lang="fr-CA" b="1"/>
              <a:t>Comment s’assurer que les enfants issus de l’adoption internationale puissent aussi bénéficier de ces évaluations?</a:t>
            </a:r>
          </a:p>
          <a:p>
            <a:pPr lvl="1"/>
            <a:r>
              <a:rPr lang="fr-CA" b="1"/>
              <a:t>Comment s’assurer que les enfants adoptés à l’international puissent bénéficier de services rapides et dans le système de santé et de services sociaux publics?</a:t>
            </a:r>
          </a:p>
          <a:p>
            <a:pPr lvl="1"/>
            <a:r>
              <a:rPr lang="fr-CA" b="1"/>
              <a:t>Comment s’assurer que les services en place soient maintenus malgré que les familles n’habitent plus sur le territoire d’origine?</a:t>
            </a:r>
          </a:p>
          <a:p>
            <a:pPr lvl="1"/>
            <a:endParaRPr lang="fr-CA" b="1"/>
          </a:p>
          <a:p>
            <a:pPr lvl="1"/>
            <a:endParaRPr lang="fr-CA" b="1"/>
          </a:p>
          <a:p>
            <a:r>
              <a:rPr lang="fr-CA" b="1">
                <a:solidFill>
                  <a:schemeClr val="accent2"/>
                </a:solidFill>
              </a:rPr>
              <a:t>Le meilleur intérêt de l’enfant est-il toujours priorisé par toutes les décisions administratives ? Comment s’en assure-t-on ?</a:t>
            </a:r>
          </a:p>
          <a:p>
            <a:pPr lvl="1"/>
            <a:endParaRPr lang="fr-CA" b="1"/>
          </a:p>
          <a:p>
            <a:pPr marL="0" indent="0">
              <a:buNone/>
            </a:pPr>
            <a:endParaRPr lang="fr-FR"/>
          </a:p>
        </p:txBody>
      </p:sp>
    </p:spTree>
    <p:extLst>
      <p:ext uri="{BB962C8B-B14F-4D97-AF65-F5344CB8AC3E}">
        <p14:creationId xmlns:p14="http://schemas.microsoft.com/office/powerpoint/2010/main" val="1395904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1" end="1"/>
                                            </p:txEl>
                                          </p:spTgt>
                                        </p:tgtEl>
                                      </p:cBhvr>
                                    </p:animEffect>
                                  </p:childTnLst>
                                </p:cTn>
                              </p:par>
                              <p:par>
                                <p:cTn id="9" presetID="1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12" dur="500"/>
                                        <p:tgtEl>
                                          <p:spTgt spid="3">
                                            <p:txEl>
                                              <p:pRg st="2" end="2"/>
                                            </p:txEl>
                                          </p:spTgt>
                                        </p:tgtEl>
                                      </p:cBhvr>
                                    </p:animEffect>
                                  </p:childTnLst>
                                </p:cTn>
                              </p:par>
                              <p:par>
                                <p:cTn id="13" presetID="1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16" dur="500"/>
                                        <p:tgtEl>
                                          <p:spTgt spid="3">
                                            <p:txEl>
                                              <p:pRg st="3" end="3"/>
                                            </p:txEl>
                                          </p:spTgt>
                                        </p:tgtEl>
                                      </p:cBhvr>
                                    </p:animEffect>
                                  </p:childTnLst>
                                </p:cTn>
                              </p:par>
                              <p:par>
                                <p:cTn id="17" presetID="1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4" end="4"/>
                                            </p:txEl>
                                          </p:spTgt>
                                        </p:tgtEl>
                                      </p:cBhvr>
                                    </p:animEffect>
                                  </p:childTnLst>
                                </p:cTn>
                              </p:par>
                              <p:par>
                                <p:cTn id="21" presetID="12" presetClass="entr" presetSubtype="4"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 calcmode="lin" valueType="num">
                                      <p:cBhvr additive="base">
                                        <p:cTn id="23" dur="500"/>
                                        <p:tgtEl>
                                          <p:spTgt spid="3">
                                            <p:txEl>
                                              <p:pRg st="7" end="7"/>
                                            </p:txEl>
                                          </p:spTgt>
                                        </p:tgtEl>
                                        <p:attrNameLst>
                                          <p:attrName>ppt_y</p:attrName>
                                        </p:attrNameLst>
                                      </p:cBhvr>
                                      <p:tavLst>
                                        <p:tav tm="0">
                                          <p:val>
                                            <p:strVal val="#ppt_y+#ppt_h*1.125000"/>
                                          </p:val>
                                        </p:tav>
                                        <p:tav tm="100000">
                                          <p:val>
                                            <p:strVal val="#ppt_y"/>
                                          </p:val>
                                        </p:tav>
                                      </p:tavLst>
                                    </p:anim>
                                    <p:animEffect transition="in" filter="wipe(up)">
                                      <p:cBhvr>
                                        <p:cTn id="2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4C8C89-31B6-1892-9E4F-D24B9E8EEE49}"/>
              </a:ext>
            </a:extLst>
          </p:cNvPr>
          <p:cNvSpPr>
            <a:spLocks noGrp="1"/>
          </p:cNvSpPr>
          <p:nvPr>
            <p:ph type="title"/>
          </p:nvPr>
        </p:nvSpPr>
        <p:spPr/>
        <p:txBody>
          <a:bodyPr/>
          <a:lstStyle/>
          <a:p>
            <a:r>
              <a:rPr lang="fr-FR" dirty="0"/>
              <a:t>Les délais</a:t>
            </a:r>
          </a:p>
        </p:txBody>
      </p:sp>
      <p:sp>
        <p:nvSpPr>
          <p:cNvPr id="3" name="Espace réservé du contenu 2">
            <a:extLst>
              <a:ext uri="{FF2B5EF4-FFF2-40B4-BE49-F238E27FC236}">
                <a16:creationId xmlns:a16="http://schemas.microsoft.com/office/drawing/2014/main" id="{09917C3B-C3FE-F75E-501F-967B83CC1CDB}"/>
              </a:ext>
            </a:extLst>
          </p:cNvPr>
          <p:cNvSpPr>
            <a:spLocks noGrp="1"/>
          </p:cNvSpPr>
          <p:nvPr>
            <p:ph idx="1"/>
          </p:nvPr>
        </p:nvSpPr>
        <p:spPr/>
        <p:txBody>
          <a:bodyPr>
            <a:normAutofit/>
          </a:bodyPr>
          <a:lstStyle/>
          <a:p>
            <a:r>
              <a:rPr lang="fr-CA" dirty="0"/>
              <a:t>Les durées maximales de placement ont été inscrites dans la loi afin de favoriser l’actualisation d’un projet de vie alternatif permanent pour les enfants dont la situation le requiert. Or, les données des recherches nous exposent qu’elles sont souvent dépassées. On peut alors penser que certains projets de vie alternatifs déterminés sont à risque d’être modifiés.</a:t>
            </a:r>
          </a:p>
          <a:p>
            <a:r>
              <a:rPr lang="fr-CA" dirty="0"/>
              <a:t>Lorsque le SASIE reçoit la proposition d’enfant, il y a toujours un délai avant le pairage.</a:t>
            </a:r>
          </a:p>
          <a:p>
            <a:r>
              <a:rPr lang="fr-CA" b="1" dirty="0">
                <a:solidFill>
                  <a:schemeClr val="accent2"/>
                </a:solidFill>
              </a:rPr>
              <a:t>Comment peut-on expliquer que les processus pour obtenir un projet de vie permanent soient si longs ? Comment améliorer les mécanismes pour simplifier le tout ?</a:t>
            </a:r>
            <a:endParaRPr lang="fr-FR" b="1" dirty="0">
              <a:solidFill>
                <a:schemeClr val="accent2"/>
              </a:solidFill>
            </a:endParaRPr>
          </a:p>
          <a:p>
            <a:endParaRPr lang="fr-CA" b="1" dirty="0"/>
          </a:p>
        </p:txBody>
      </p:sp>
    </p:spTree>
    <p:extLst>
      <p:ext uri="{BB962C8B-B14F-4D97-AF65-F5344CB8AC3E}">
        <p14:creationId xmlns:p14="http://schemas.microsoft.com/office/powerpoint/2010/main" val="1463765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F9414D-E5FF-4E87-3973-33A92BBF5922}"/>
              </a:ext>
            </a:extLst>
          </p:cNvPr>
          <p:cNvSpPr>
            <a:spLocks noGrp="1"/>
          </p:cNvSpPr>
          <p:nvPr>
            <p:ph type="title"/>
          </p:nvPr>
        </p:nvSpPr>
        <p:spPr/>
        <p:txBody>
          <a:bodyPr/>
          <a:lstStyle/>
          <a:p>
            <a:r>
              <a:rPr lang="fr-FR" dirty="0"/>
              <a:t>S’il vous reste du temps…</a:t>
            </a:r>
          </a:p>
        </p:txBody>
      </p:sp>
      <p:sp>
        <p:nvSpPr>
          <p:cNvPr id="3" name="Espace réservé du contenu 2">
            <a:extLst>
              <a:ext uri="{FF2B5EF4-FFF2-40B4-BE49-F238E27FC236}">
                <a16:creationId xmlns:a16="http://schemas.microsoft.com/office/drawing/2014/main" id="{583B8679-F39F-A360-A961-C83EF388D9F6}"/>
              </a:ext>
            </a:extLst>
          </p:cNvPr>
          <p:cNvSpPr>
            <a:spLocks noGrp="1"/>
          </p:cNvSpPr>
          <p:nvPr>
            <p:ph idx="1"/>
          </p:nvPr>
        </p:nvSpPr>
        <p:spPr/>
        <p:txBody>
          <a:bodyPr>
            <a:normAutofit lnSpcReduction="10000"/>
          </a:bodyPr>
          <a:lstStyle/>
          <a:p>
            <a:r>
              <a:rPr lang="fr-FR" b="1" dirty="0"/>
              <a:t>Dans l’adoption nationale</a:t>
            </a:r>
            <a:r>
              <a:rPr lang="fr-FR" dirty="0"/>
              <a:t>, à un moment donné de l’intervention, les intervenants doivent composer avec un enfant au cœur de deux projets de vie concurrents.</a:t>
            </a:r>
          </a:p>
          <a:p>
            <a:r>
              <a:rPr lang="fr-FR" dirty="0"/>
              <a:t>Ils doivent alors supporter les parents à mettre fin à la situation de compromission en offrant une intensité de service, parallèlement, veiller à ce que l’enfant se dépose dans une famille d’accueil de type banque mixte, s’assurer du développement de l’enfant.</a:t>
            </a:r>
          </a:p>
          <a:p>
            <a:r>
              <a:rPr lang="fr-FR" b="1" dirty="0"/>
              <a:t>Le savoir-être est-il une qualité essentielle pour accompagner la triade adoptive?</a:t>
            </a:r>
          </a:p>
          <a:p>
            <a:r>
              <a:rPr lang="fr-FR" b="1" dirty="0"/>
              <a:t>Comment les milieux universitaires et/ou la supervision clinque peuvent supporter les intervenants? </a:t>
            </a:r>
          </a:p>
          <a:p>
            <a:r>
              <a:rPr lang="fr-FR" b="1" dirty="0"/>
              <a:t>Quelles informations peut-on transmettre au postulant sans briser la confidentialité?</a:t>
            </a:r>
          </a:p>
          <a:p>
            <a:endParaRPr lang="fr-FR" b="1" dirty="0"/>
          </a:p>
          <a:p>
            <a:endParaRPr lang="fr-FR" b="1" dirty="0"/>
          </a:p>
        </p:txBody>
      </p:sp>
    </p:spTree>
    <p:extLst>
      <p:ext uri="{BB962C8B-B14F-4D97-AF65-F5344CB8AC3E}">
        <p14:creationId xmlns:p14="http://schemas.microsoft.com/office/powerpoint/2010/main" val="4142991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2" end="2"/>
                                            </p:txEl>
                                          </p:spTgt>
                                        </p:tgtEl>
                                      </p:cBhvr>
                                    </p:animEffect>
                                  </p:childTnLst>
                                </p:cTn>
                              </p:par>
                              <p:par>
                                <p:cTn id="9" presetID="1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12" dur="500"/>
                                        <p:tgtEl>
                                          <p:spTgt spid="3">
                                            <p:txEl>
                                              <p:pRg st="3" end="3"/>
                                            </p:txEl>
                                          </p:spTgt>
                                        </p:tgtEl>
                                      </p:cBhvr>
                                    </p:animEffect>
                                  </p:childTnLst>
                                </p:cTn>
                              </p:par>
                              <p:par>
                                <p:cTn id="13" presetID="1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1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9AE8E3-EE26-CF94-A4CF-5C9327662E31}"/>
              </a:ext>
            </a:extLst>
          </p:cNvPr>
          <p:cNvSpPr>
            <a:spLocks noGrp="1"/>
          </p:cNvSpPr>
          <p:nvPr>
            <p:ph type="title"/>
          </p:nvPr>
        </p:nvSpPr>
        <p:spPr/>
        <p:txBody>
          <a:bodyPr/>
          <a:lstStyle/>
          <a:p>
            <a:r>
              <a:rPr lang="fr-FR" dirty="0"/>
              <a:t>Légal</a:t>
            </a:r>
          </a:p>
        </p:txBody>
      </p:sp>
      <p:sp>
        <p:nvSpPr>
          <p:cNvPr id="3" name="Espace réservé du contenu 2">
            <a:extLst>
              <a:ext uri="{FF2B5EF4-FFF2-40B4-BE49-F238E27FC236}">
                <a16:creationId xmlns:a16="http://schemas.microsoft.com/office/drawing/2014/main" id="{AD4C9B59-C4B3-663C-F98A-24F8A5476A9D}"/>
              </a:ext>
            </a:extLst>
          </p:cNvPr>
          <p:cNvSpPr>
            <a:spLocks noGrp="1"/>
          </p:cNvSpPr>
          <p:nvPr>
            <p:ph idx="1"/>
          </p:nvPr>
        </p:nvSpPr>
        <p:spPr/>
        <p:txBody>
          <a:bodyPr>
            <a:normAutofit/>
          </a:bodyPr>
          <a:lstStyle/>
          <a:p>
            <a:r>
              <a:rPr lang="fr-CA" sz="1800" kern="100" dirty="0">
                <a:effectLst/>
                <a:latin typeface="Calibri" panose="020F0502020204030204" pitchFamily="34" charset="0"/>
                <a:ea typeface="Calibri" panose="020F0502020204030204" pitchFamily="34" charset="0"/>
                <a:cs typeface="Times New Roman" panose="02020603050405020304" pitchFamily="18" charset="0"/>
              </a:rPr>
              <a:t>La jurisprudence demeure partagée sur le maintien des liens avec la famille élargie une fois l’adoption prononcée. Or, pour certains enfants cette possibilité est une opportunité positive. Comment une alliance concertée avec les </a:t>
            </a:r>
            <a:r>
              <a:rPr lang="fr-CA" kern="100" dirty="0">
                <a:latin typeface="Calibri" panose="020F0502020204030204" pitchFamily="34" charset="0"/>
                <a:ea typeface="Calibri" panose="020F0502020204030204" pitchFamily="34" charset="0"/>
                <a:cs typeface="Times New Roman" panose="02020603050405020304" pitchFamily="18" charset="0"/>
              </a:rPr>
              <a:t>acteurs </a:t>
            </a:r>
            <a:r>
              <a:rPr lang="fr-CA" sz="1800" kern="100" dirty="0">
                <a:effectLst/>
                <a:latin typeface="Calibri" panose="020F0502020204030204" pitchFamily="34" charset="0"/>
                <a:ea typeface="Calibri" panose="020F0502020204030204" pitchFamily="34" charset="0"/>
                <a:cs typeface="Times New Roman" panose="02020603050405020304" pitchFamily="18" charset="0"/>
              </a:rPr>
              <a:t>engagés dans le processus y compris l’avocat du DPJ pourrait elle s’établir ainsi qu’avec l’avocat commis à l’enfant?</a:t>
            </a:r>
          </a:p>
          <a:p>
            <a:r>
              <a:rPr lang="fr-CA" sz="1800" kern="100" dirty="0">
                <a:effectLst/>
                <a:latin typeface="Calibri" panose="020F0502020204030204" pitchFamily="34" charset="0"/>
                <a:ea typeface="Calibri" panose="020F0502020204030204" pitchFamily="34" charset="0"/>
                <a:cs typeface="Times New Roman" panose="02020603050405020304" pitchFamily="18" charset="0"/>
              </a:rPr>
              <a:t>Serait-il opportun que les avocats de l’aide juridique jeunesse puisse faire partie d’une partie du processus des Comités aviseurs Projet de vie où il question de leurs clients?</a:t>
            </a:r>
          </a:p>
          <a:p>
            <a:r>
              <a:rPr lang="fr-CA" sz="1800" kern="100" dirty="0">
                <a:effectLst/>
                <a:latin typeface="Calibri" panose="020F0502020204030204" pitchFamily="34" charset="0"/>
                <a:ea typeface="Calibri" panose="020F0502020204030204" pitchFamily="34" charset="0"/>
                <a:cs typeface="Times New Roman" panose="02020603050405020304" pitchFamily="18" charset="0"/>
              </a:rPr>
              <a:t>Serait-il opportun de nommer un avocat d’office à l’enfant lors de la déclaration à l’admissibilité à l’adoption? Dans tous les cas?</a:t>
            </a:r>
          </a:p>
          <a:p>
            <a:r>
              <a:rPr lang="fr-CA" b="1" dirty="0">
                <a:solidFill>
                  <a:schemeClr val="accent2"/>
                </a:solidFill>
              </a:rPr>
              <a:t>Comment peut-on expliquer que les processus pour obtenir un projet de vie permanent soient si longs ? Comment améliorer les mécanismes pour simplifier le tout ?</a:t>
            </a:r>
            <a:endParaRPr lang="fr-FR" b="1" dirty="0">
              <a:solidFill>
                <a:schemeClr val="accent2"/>
              </a:solidFill>
            </a:endParaRPr>
          </a:p>
          <a:p>
            <a:endParaRPr lang="fr-CA"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C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CA"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8444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C39AAF-5B0B-BDB4-E92C-0A20BF98F48D}"/>
              </a:ext>
            </a:extLst>
          </p:cNvPr>
          <p:cNvSpPr>
            <a:spLocks noGrp="1"/>
          </p:cNvSpPr>
          <p:nvPr>
            <p:ph type="title"/>
          </p:nvPr>
        </p:nvSpPr>
        <p:spPr/>
        <p:txBody>
          <a:bodyPr/>
          <a:lstStyle/>
          <a:p>
            <a:r>
              <a:rPr lang="fr-FR" dirty="0"/>
              <a:t>Légal (suite)</a:t>
            </a:r>
          </a:p>
        </p:txBody>
      </p:sp>
      <p:sp>
        <p:nvSpPr>
          <p:cNvPr id="3" name="Espace réservé du contenu 2">
            <a:extLst>
              <a:ext uri="{FF2B5EF4-FFF2-40B4-BE49-F238E27FC236}">
                <a16:creationId xmlns:a16="http://schemas.microsoft.com/office/drawing/2014/main" id="{2BBDE80C-854C-08BD-8DE6-690F976A07E6}"/>
              </a:ext>
            </a:extLst>
          </p:cNvPr>
          <p:cNvSpPr>
            <a:spLocks noGrp="1"/>
          </p:cNvSpPr>
          <p:nvPr>
            <p:ph idx="1"/>
          </p:nvPr>
        </p:nvSpPr>
        <p:spPr/>
        <p:txBody>
          <a:bodyPr/>
          <a:lstStyle/>
          <a:p>
            <a:r>
              <a:rPr lang="fr-CA" sz="1800" kern="100" dirty="0">
                <a:effectLst/>
                <a:latin typeface="Calibri" panose="020F0502020204030204" pitchFamily="34" charset="0"/>
                <a:ea typeface="Calibri" panose="020F0502020204030204" pitchFamily="34" charset="0"/>
                <a:cs typeface="Times New Roman" panose="02020603050405020304" pitchFamily="18" charset="0"/>
              </a:rPr>
              <a:t>Comment peut-on favoriser la participation de l’enfant au processus judiciaire sans qu’il se sente au sein d’un conflit de loyauté entre ses parents d’accueil et ses parents?</a:t>
            </a:r>
          </a:p>
          <a:p>
            <a:pPr>
              <a:tabLst>
                <a:tab pos="457200" algn="l"/>
              </a:tabLst>
            </a:pPr>
            <a:r>
              <a:rPr lang="fr-CA" sz="1800" kern="100" dirty="0">
                <a:effectLst/>
                <a:latin typeface="Calibri" panose="020F0502020204030204" pitchFamily="34" charset="0"/>
                <a:ea typeface="Calibri" panose="020F0502020204030204" pitchFamily="34" charset="0"/>
                <a:cs typeface="Times New Roman" panose="02020603050405020304" pitchFamily="18" charset="0"/>
              </a:rPr>
              <a:t>Comment peut-on mieux préparer un postulant à témoigner à la cour?</a:t>
            </a:r>
          </a:p>
          <a:p>
            <a:pPr>
              <a:tabLst>
                <a:tab pos="457200" algn="l"/>
              </a:tabLst>
            </a:pPr>
            <a:r>
              <a:rPr lang="fr-CA" b="1" dirty="0">
                <a:solidFill>
                  <a:schemeClr val="accent2"/>
                </a:solidFill>
              </a:rPr>
              <a:t>Comment peut-on s’assurer que les processus d’évaluation soient moins teintés des valeurs de chacun afin notamment d’éviter les délais et les changements de trajectoire en regard notamment de la mobilité du personnel  y compris pour les avocats et les juges?</a:t>
            </a:r>
          </a:p>
          <a:p>
            <a:pPr>
              <a:tabLst>
                <a:tab pos="457200" algn="l"/>
              </a:tabLst>
            </a:pPr>
            <a:endParaRPr lang="fr-CA"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11282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127771-BB85-ED60-CC1E-48DFBBA6ABDB}"/>
              </a:ext>
            </a:extLst>
          </p:cNvPr>
          <p:cNvSpPr>
            <a:spLocks noGrp="1"/>
          </p:cNvSpPr>
          <p:nvPr>
            <p:ph type="title"/>
          </p:nvPr>
        </p:nvSpPr>
        <p:spPr/>
        <p:txBody>
          <a:bodyPr/>
          <a:lstStyle/>
          <a:p>
            <a:r>
              <a:rPr lang="fr-FR" dirty="0"/>
              <a:t>Pistes de réflexion pour l’an prochain</a:t>
            </a:r>
          </a:p>
        </p:txBody>
      </p:sp>
      <p:sp>
        <p:nvSpPr>
          <p:cNvPr id="3" name="Espace réservé du contenu 2">
            <a:extLst>
              <a:ext uri="{FF2B5EF4-FFF2-40B4-BE49-F238E27FC236}">
                <a16:creationId xmlns:a16="http://schemas.microsoft.com/office/drawing/2014/main" id="{6A23AEB1-29AD-A801-7AB0-B338E7B61634}"/>
              </a:ext>
            </a:extLst>
          </p:cNvPr>
          <p:cNvSpPr>
            <a:spLocks noGrp="1"/>
          </p:cNvSpPr>
          <p:nvPr>
            <p:ph idx="1"/>
          </p:nvPr>
        </p:nvSpPr>
        <p:spPr>
          <a:xfrm>
            <a:off x="677334" y="1430357"/>
            <a:ext cx="9850623" cy="4818043"/>
          </a:xfrm>
        </p:spPr>
        <p:txBody>
          <a:bodyPr>
            <a:normAutofit fontScale="92500" lnSpcReduction="10000"/>
          </a:bodyPr>
          <a:lstStyle/>
          <a:p>
            <a:r>
              <a:rPr lang="fr-CA" sz="1800" kern="100" dirty="0">
                <a:effectLst/>
                <a:latin typeface="Calibri" panose="020F0502020204030204" pitchFamily="34" charset="0"/>
                <a:ea typeface="Calibri" panose="020F0502020204030204" pitchFamily="34" charset="0"/>
                <a:cs typeface="Times New Roman" panose="02020603050405020304" pitchFamily="18" charset="0"/>
              </a:rPr>
              <a:t>Enfants</a:t>
            </a:r>
          </a:p>
          <a:p>
            <a:pPr lvl="1"/>
            <a:r>
              <a:rPr lang="fr-CA" kern="100" dirty="0">
                <a:effectLst/>
                <a:latin typeface="Calibri" panose="020F0502020204030204" pitchFamily="34" charset="0"/>
                <a:ea typeface="Calibri" panose="020F0502020204030204" pitchFamily="34" charset="0"/>
                <a:cs typeface="Times New Roman" panose="02020603050405020304" pitchFamily="18" charset="0"/>
              </a:rPr>
              <a:t>Y a-t-il des études qui soutiennent les indicateurs de détresse chez les très jeunes bébés lors des visites supervisées?</a:t>
            </a:r>
          </a:p>
          <a:p>
            <a:pPr lvl="1"/>
            <a:r>
              <a:rPr lang="fr-CA" kern="100" dirty="0">
                <a:effectLst/>
                <a:latin typeface="Calibri" panose="020F0502020204030204" pitchFamily="34" charset="0"/>
                <a:ea typeface="Calibri" panose="020F0502020204030204" pitchFamily="34" charset="0"/>
                <a:cs typeface="Times New Roman" panose="02020603050405020304" pitchFamily="18" charset="0"/>
              </a:rPr>
              <a:t>Devrait-on valider des outils psychométriques pour dépister les troubles de l’attachement et des troubles réactionnels de l’attachement?</a:t>
            </a:r>
          </a:p>
          <a:p>
            <a:endParaRPr lang="fr-FR" dirty="0"/>
          </a:p>
          <a:p>
            <a:r>
              <a:rPr lang="fr-CA" sz="1800" kern="100" dirty="0">
                <a:effectLst/>
                <a:latin typeface="Calibri" panose="020F0502020204030204" pitchFamily="34" charset="0"/>
                <a:ea typeface="Calibri" panose="020F0502020204030204" pitchFamily="34" charset="0"/>
                <a:cs typeface="Times New Roman" panose="02020603050405020304" pitchFamily="18" charset="0"/>
              </a:rPr>
              <a:t>Parents d’origine</a:t>
            </a:r>
          </a:p>
          <a:p>
            <a:pPr lvl="1"/>
            <a:r>
              <a:rPr lang="fr-CA" kern="100" dirty="0">
                <a:effectLst/>
                <a:latin typeface="Calibri" panose="020F0502020204030204" pitchFamily="34" charset="0"/>
                <a:ea typeface="Calibri" panose="020F0502020204030204" pitchFamily="34" charset="0"/>
                <a:cs typeface="Times New Roman" panose="02020603050405020304" pitchFamily="18" charset="0"/>
              </a:rPr>
              <a:t>Quels services devrait-on mettre en place pour assister les mères qui veulent délaisser?</a:t>
            </a:r>
          </a:p>
          <a:p>
            <a:pPr lvl="1"/>
            <a:r>
              <a:rPr lang="fr-CA" kern="100" dirty="0">
                <a:effectLst/>
                <a:latin typeface="Calibri" panose="020F0502020204030204" pitchFamily="34" charset="0"/>
                <a:ea typeface="Calibri" panose="020F0502020204030204" pitchFamily="34" charset="0"/>
                <a:cs typeface="Times New Roman" panose="02020603050405020304" pitchFamily="18" charset="0"/>
              </a:rPr>
              <a:t>Comment déterminer des pratiques exemplaires d’accompagnement afin de favoriser des consentements à l’adoption plutôt que d’avoir recours au tribunal?</a:t>
            </a:r>
          </a:p>
          <a:p>
            <a:pPr lvl="1"/>
            <a:r>
              <a:rPr lang="fr-CA" dirty="0">
                <a:effectLst/>
                <a:latin typeface="Calibri" panose="020F0502020204030204" pitchFamily="34" charset="0"/>
                <a:ea typeface="Calibri" panose="020F0502020204030204" pitchFamily="34" charset="0"/>
                <a:cs typeface="Times New Roman" panose="02020603050405020304" pitchFamily="18" charset="0"/>
              </a:rPr>
              <a:t>Outil de sensibilité maternelle est-il partagé avec le parent? Consentement pour partager personne de confiance.</a:t>
            </a:r>
            <a:r>
              <a:rPr lang="fr-CA" dirty="0">
                <a:effectLst/>
              </a:rPr>
              <a:t> </a:t>
            </a:r>
          </a:p>
          <a:p>
            <a:pPr lvl="1"/>
            <a:endParaRPr lang="fr-CA" dirty="0"/>
          </a:p>
          <a:p>
            <a:r>
              <a:rPr lang="fr-CA" sz="1800" kern="100" dirty="0">
                <a:effectLst/>
                <a:latin typeface="Calibri" panose="020F0502020204030204" pitchFamily="34" charset="0"/>
                <a:ea typeface="Calibri" panose="020F0502020204030204" pitchFamily="34" charset="0"/>
                <a:cs typeface="Times New Roman" panose="02020603050405020304" pitchFamily="18" charset="0"/>
              </a:rPr>
              <a:t>Meilleures pratiques</a:t>
            </a:r>
          </a:p>
          <a:p>
            <a:pPr lvl="1"/>
            <a:r>
              <a:rPr lang="fr-CA" kern="100" dirty="0">
                <a:effectLst/>
                <a:latin typeface="Calibri" panose="020F0502020204030204" pitchFamily="34" charset="0"/>
                <a:ea typeface="Calibri" panose="020F0502020204030204" pitchFamily="34" charset="0"/>
                <a:cs typeface="Times New Roman" panose="02020603050405020304" pitchFamily="18" charset="0"/>
              </a:rPr>
              <a:t>La présentation entre les deux couples parentaux est-il toujours possible et bénéfique pour l’enfant?</a:t>
            </a:r>
          </a:p>
          <a:p>
            <a:pPr lvl="1"/>
            <a:r>
              <a:rPr lang="fr-CA" kern="100" dirty="0">
                <a:effectLst/>
                <a:latin typeface="Calibri" panose="020F0502020204030204" pitchFamily="34" charset="0"/>
                <a:ea typeface="Calibri" panose="020F0502020204030204" pitchFamily="34" charset="0"/>
                <a:cs typeface="Times New Roman" panose="02020603050405020304" pitchFamily="18" charset="0"/>
              </a:rPr>
              <a:t>Que pouvons-nous nous permettre de transmettre au postulant sur l’enfant et sur ses parents?</a:t>
            </a:r>
          </a:p>
          <a:p>
            <a:pPr lvl="1"/>
            <a:endParaRPr lang="fr-FR" dirty="0"/>
          </a:p>
        </p:txBody>
      </p:sp>
    </p:spTree>
    <p:extLst>
      <p:ext uri="{BB962C8B-B14F-4D97-AF65-F5344CB8AC3E}">
        <p14:creationId xmlns:p14="http://schemas.microsoft.com/office/powerpoint/2010/main" val="1699800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1" name="Rectangle 20">
            <a:extLst>
              <a:ext uri="{FF2B5EF4-FFF2-40B4-BE49-F238E27FC236}">
                <a16:creationId xmlns:a16="http://schemas.microsoft.com/office/drawing/2014/main" id="{DD6BC9EB-F181-48AB-BCA2-3D1DB20D2D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07B8A6EA-289B-D1A8-804D-DD7DEF4643C1}"/>
              </a:ext>
            </a:extLst>
          </p:cNvPr>
          <p:cNvSpPr>
            <a:spLocks noGrp="1"/>
          </p:cNvSpPr>
          <p:nvPr>
            <p:ph type="title"/>
          </p:nvPr>
        </p:nvSpPr>
        <p:spPr>
          <a:xfrm>
            <a:off x="407780" y="999460"/>
            <a:ext cx="6797354" cy="4479852"/>
          </a:xfrm>
        </p:spPr>
        <p:txBody>
          <a:bodyPr vert="horz" lIns="91440" tIns="45720" rIns="91440" bIns="45720" rtlCol="0" anchor="ctr">
            <a:normAutofit/>
          </a:bodyPr>
          <a:lstStyle/>
          <a:p>
            <a:pPr algn="r"/>
            <a:r>
              <a:rPr lang="en-US" sz="5400" dirty="0"/>
              <a:t>Rappel des </a:t>
            </a:r>
            <a:r>
              <a:rPr lang="en-US" sz="5400" dirty="0" err="1"/>
              <a:t>données</a:t>
            </a:r>
            <a:r>
              <a:rPr lang="en-US" sz="5400" dirty="0"/>
              <a:t> de recherche </a:t>
            </a:r>
            <a:r>
              <a:rPr lang="en-US" sz="5400" dirty="0" err="1"/>
              <a:t>présentées</a:t>
            </a:r>
            <a:r>
              <a:rPr lang="en-US" sz="5400" dirty="0"/>
              <a:t> </a:t>
            </a:r>
            <a:r>
              <a:rPr lang="en-US" sz="5400" dirty="0" err="1"/>
              <a:t>l’an</a:t>
            </a:r>
            <a:r>
              <a:rPr lang="en-US" sz="5400" dirty="0"/>
              <a:t> dernier</a:t>
            </a:r>
            <a:endParaRPr lang="en-US" sz="5400" dirty="0">
              <a:solidFill>
                <a:schemeClr val="bg1">
                  <a:lumMod val="50000"/>
                </a:schemeClr>
              </a:solidFill>
            </a:endParaRPr>
          </a:p>
        </p:txBody>
      </p:sp>
      <p:sp>
        <p:nvSpPr>
          <p:cNvPr id="23" name="Isosceles Triangle 22">
            <a:extLst>
              <a:ext uri="{FF2B5EF4-FFF2-40B4-BE49-F238E27FC236}">
                <a16:creationId xmlns:a16="http://schemas.microsoft.com/office/drawing/2014/main" id="{D33AAA80-39DC-4020-9BFF-0718F35C7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25" name="Straight Connector 24">
            <a:extLst>
              <a:ext uri="{FF2B5EF4-FFF2-40B4-BE49-F238E27FC236}">
                <a16:creationId xmlns:a16="http://schemas.microsoft.com/office/drawing/2014/main" id="{C9C5D90B-7EE3-4D26-AB7D-A5A3A6E112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1639186"/>
            <a:ext cx="0" cy="3200400"/>
          </a:xfrm>
          <a:prstGeom prst="line">
            <a:avLst/>
          </a:prstGeom>
        </p:spPr>
        <p:style>
          <a:lnRef idx="1">
            <a:schemeClr val="accent1"/>
          </a:lnRef>
          <a:fillRef idx="0">
            <a:schemeClr val="accent1"/>
          </a:fillRef>
          <a:effectRef idx="0">
            <a:schemeClr val="accent1"/>
          </a:effectRef>
          <a:fontRef idx="minor">
            <a:schemeClr val="tx1"/>
          </a:fontRef>
        </p:style>
      </p:cxnSp>
      <p:sp>
        <p:nvSpPr>
          <p:cNvPr id="27" name="Isosceles Triangle 26">
            <a:extLst>
              <a:ext uri="{FF2B5EF4-FFF2-40B4-BE49-F238E27FC236}">
                <a16:creationId xmlns:a16="http://schemas.microsoft.com/office/drawing/2014/main" id="{1177F295-741F-4EFF-B0CA-BE69295ADA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flipV="1">
            <a:off x="11349404" y="1217756"/>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199084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EE1A24-6515-B9DE-CD4E-756C02567A6C}"/>
              </a:ext>
            </a:extLst>
          </p:cNvPr>
          <p:cNvSpPr>
            <a:spLocks noGrp="1"/>
          </p:cNvSpPr>
          <p:nvPr>
            <p:ph type="title"/>
          </p:nvPr>
        </p:nvSpPr>
        <p:spPr/>
        <p:txBody>
          <a:bodyPr/>
          <a:lstStyle/>
          <a:p>
            <a:r>
              <a:rPr lang="fr-FR"/>
              <a:t>Étude de Sonia Hélie</a:t>
            </a:r>
          </a:p>
        </p:txBody>
      </p:sp>
      <p:sp>
        <p:nvSpPr>
          <p:cNvPr id="3" name="Espace réservé du contenu 2">
            <a:extLst>
              <a:ext uri="{FF2B5EF4-FFF2-40B4-BE49-F238E27FC236}">
                <a16:creationId xmlns:a16="http://schemas.microsoft.com/office/drawing/2014/main" id="{BCAD5DD5-E64A-F2BF-F5EB-4A2339ABA869}"/>
              </a:ext>
            </a:extLst>
          </p:cNvPr>
          <p:cNvSpPr>
            <a:spLocks noGrp="1"/>
          </p:cNvSpPr>
          <p:nvPr>
            <p:ph idx="1"/>
          </p:nvPr>
        </p:nvSpPr>
        <p:spPr/>
        <p:txBody>
          <a:bodyPr/>
          <a:lstStyle/>
          <a:p>
            <a:r>
              <a:rPr lang="fr-FR" b="1"/>
              <a:t>Étude longitudinale du 3</a:t>
            </a:r>
            <a:r>
              <a:rPr lang="fr-FR" b="1" baseline="30000"/>
              <a:t>e</a:t>
            </a:r>
            <a:r>
              <a:rPr lang="fr-FR" b="1"/>
              <a:t> cycle de la ELPJ3</a:t>
            </a:r>
          </a:p>
          <a:p>
            <a:endParaRPr lang="fr-FR"/>
          </a:p>
          <a:p>
            <a:r>
              <a:rPr lang="fr-FR"/>
              <a:t>Chez les enfants placés avant l’âge de 2 ans, 51% d’entre eux ont été adoptés dans les 9.5 années suivant leur entrée dans le service de protection de la jeunesse.</a:t>
            </a:r>
          </a:p>
          <a:p>
            <a:r>
              <a:rPr lang="fr-FR"/>
              <a:t>Ce taux diminue à 11% chez les enfants placés entre les âge de 2 et 5 ans.</a:t>
            </a:r>
          </a:p>
          <a:p>
            <a:r>
              <a:rPr lang="fr-FR"/>
              <a:t>Aucun enfant placé à partir de l’âge de 6 ans n’a été adopté.</a:t>
            </a:r>
          </a:p>
        </p:txBody>
      </p:sp>
    </p:spTree>
    <p:extLst>
      <p:ext uri="{BB962C8B-B14F-4D97-AF65-F5344CB8AC3E}">
        <p14:creationId xmlns:p14="http://schemas.microsoft.com/office/powerpoint/2010/main" val="165808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88A328-5084-CD7A-2A0B-98679498A974}"/>
              </a:ext>
            </a:extLst>
          </p:cNvPr>
          <p:cNvSpPr>
            <a:spLocks noGrp="1"/>
          </p:cNvSpPr>
          <p:nvPr>
            <p:ph type="title"/>
          </p:nvPr>
        </p:nvSpPr>
        <p:spPr/>
        <p:txBody>
          <a:bodyPr/>
          <a:lstStyle/>
          <a:p>
            <a:r>
              <a:rPr lang="fr-FR"/>
              <a:t>Étude de Sonia Hélie (suite)</a:t>
            </a:r>
          </a:p>
        </p:txBody>
      </p:sp>
      <p:sp>
        <p:nvSpPr>
          <p:cNvPr id="3" name="Espace réservé du contenu 2">
            <a:extLst>
              <a:ext uri="{FF2B5EF4-FFF2-40B4-BE49-F238E27FC236}">
                <a16:creationId xmlns:a16="http://schemas.microsoft.com/office/drawing/2014/main" id="{3B9BBCD5-A224-F6CD-707F-B6C3B2A06C6C}"/>
              </a:ext>
            </a:extLst>
          </p:cNvPr>
          <p:cNvSpPr>
            <a:spLocks noGrp="1"/>
          </p:cNvSpPr>
          <p:nvPr>
            <p:ph idx="1"/>
          </p:nvPr>
        </p:nvSpPr>
        <p:spPr/>
        <p:txBody>
          <a:bodyPr/>
          <a:lstStyle/>
          <a:p>
            <a:r>
              <a:rPr lang="fr-FR" b="1"/>
              <a:t>Le placement jusqu’à majorité est le projet de vie le plus fréquemment actualisé pour les enfants placés entre 2 et 5 ans (43% de la cohorte étudiée).</a:t>
            </a:r>
          </a:p>
          <a:p>
            <a:r>
              <a:rPr lang="fr-FR"/>
              <a:t>Or, il ne s’agit pas d’un projet de vie garant de stabilité.</a:t>
            </a:r>
          </a:p>
          <a:p>
            <a:r>
              <a:rPr lang="fr-FR"/>
              <a:t>17% de ces enfants seront déplacés dans un autre milieu de vie substitut après l’ordonnance de placement jusqu’à majorité.</a:t>
            </a:r>
          </a:p>
        </p:txBody>
      </p:sp>
    </p:spTree>
    <p:extLst>
      <p:ext uri="{BB962C8B-B14F-4D97-AF65-F5344CB8AC3E}">
        <p14:creationId xmlns:p14="http://schemas.microsoft.com/office/powerpoint/2010/main" val="2447703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0AFAAB-E244-4962-FDFE-6EEE709F0A35}"/>
              </a:ext>
            </a:extLst>
          </p:cNvPr>
          <p:cNvSpPr>
            <a:spLocks noGrp="1"/>
          </p:cNvSpPr>
          <p:nvPr>
            <p:ph type="title"/>
          </p:nvPr>
        </p:nvSpPr>
        <p:spPr/>
        <p:txBody>
          <a:bodyPr/>
          <a:lstStyle/>
          <a:p>
            <a:r>
              <a:rPr lang="fr-FR"/>
              <a:t>Étude de Sonia Hélie (suite)</a:t>
            </a:r>
          </a:p>
        </p:txBody>
      </p:sp>
      <p:sp>
        <p:nvSpPr>
          <p:cNvPr id="3" name="Espace réservé du contenu 2">
            <a:extLst>
              <a:ext uri="{FF2B5EF4-FFF2-40B4-BE49-F238E27FC236}">
                <a16:creationId xmlns:a16="http://schemas.microsoft.com/office/drawing/2014/main" id="{0F9A2A12-5737-2ECC-A354-3BD15EA170DB}"/>
              </a:ext>
            </a:extLst>
          </p:cNvPr>
          <p:cNvSpPr>
            <a:spLocks noGrp="1"/>
          </p:cNvSpPr>
          <p:nvPr>
            <p:ph idx="1"/>
          </p:nvPr>
        </p:nvSpPr>
        <p:spPr/>
        <p:txBody>
          <a:bodyPr/>
          <a:lstStyle/>
          <a:p>
            <a:r>
              <a:rPr lang="fr-FR"/>
              <a:t>Le recours à l’adoption est en baisse chez les 0-5 ans au profit du placement jusqu’à majorité.</a:t>
            </a:r>
          </a:p>
          <a:p>
            <a:r>
              <a:rPr lang="fr-FR"/>
              <a:t>Entre 2008 et 2014, le taux d’adoption a diminué de 35 à 29% chez les enfants placés avant l’âge de 2 ans (observations sur 4 ans après leur entrée dans les services de protection de la jeunesse) et de 6 à 2% chez les enfants placés entre les âges de 2 et 5 ans.</a:t>
            </a:r>
          </a:p>
          <a:p>
            <a:r>
              <a:rPr lang="fr-FR"/>
              <a:t>En revanche, le taux de placement jusqu’à majorité a augmenté de 27 à 36% chez le enfants placés avant l’âge de 2 ans et de 34-39% chez les enfants placés entre 2 et 5 ans.</a:t>
            </a:r>
          </a:p>
          <a:p>
            <a:pPr marL="0" indent="0">
              <a:buNone/>
            </a:pPr>
            <a:endParaRPr lang="fr-FR"/>
          </a:p>
        </p:txBody>
      </p:sp>
    </p:spTree>
    <p:extLst>
      <p:ext uri="{BB962C8B-B14F-4D97-AF65-F5344CB8AC3E}">
        <p14:creationId xmlns:p14="http://schemas.microsoft.com/office/powerpoint/2010/main" val="1558420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CB125B-92B9-59A1-3811-6B21E8880534}"/>
              </a:ext>
            </a:extLst>
          </p:cNvPr>
          <p:cNvSpPr>
            <a:spLocks noGrp="1"/>
          </p:cNvSpPr>
          <p:nvPr>
            <p:ph type="title"/>
          </p:nvPr>
        </p:nvSpPr>
        <p:spPr/>
        <p:txBody>
          <a:bodyPr/>
          <a:lstStyle/>
          <a:p>
            <a:r>
              <a:rPr lang="fr-FR"/>
              <a:t>État de la situation actuelle</a:t>
            </a:r>
          </a:p>
        </p:txBody>
      </p:sp>
      <p:sp>
        <p:nvSpPr>
          <p:cNvPr id="3" name="Espace réservé du contenu 2">
            <a:extLst>
              <a:ext uri="{FF2B5EF4-FFF2-40B4-BE49-F238E27FC236}">
                <a16:creationId xmlns:a16="http://schemas.microsoft.com/office/drawing/2014/main" id="{E69F9FA7-A408-17F6-B7D1-818252FD176C}"/>
              </a:ext>
            </a:extLst>
          </p:cNvPr>
          <p:cNvSpPr>
            <a:spLocks noGrp="1"/>
          </p:cNvSpPr>
          <p:nvPr>
            <p:ph idx="1"/>
          </p:nvPr>
        </p:nvSpPr>
        <p:spPr/>
        <p:txBody>
          <a:bodyPr>
            <a:normAutofit/>
          </a:bodyPr>
          <a:lstStyle/>
          <a:p>
            <a:r>
              <a:rPr lang="fr-FR" dirty="0"/>
              <a:t>Actuellement, la courbe des placements majorité semble être en augmentation, alors que celle de l’adoption semble être en diminution.</a:t>
            </a:r>
          </a:p>
          <a:p>
            <a:r>
              <a:rPr lang="fr-FR" dirty="0"/>
              <a:t>Dans certains CIUSSS et CISSS, les dossiers de placements majorité sont transférés dans les équipes de suivis continus, dont les charges de cas sont plus élevés. </a:t>
            </a:r>
          </a:p>
          <a:p>
            <a:r>
              <a:rPr lang="fr-FR" b="1" dirty="0"/>
              <a:t>Aurions-nous avantage à maintenir les dossiers concurrents dans des équipes « dédiées »  et multidisciplinaires?</a:t>
            </a:r>
          </a:p>
          <a:p>
            <a:r>
              <a:rPr lang="fr-FR" b="1" dirty="0"/>
              <a:t>Aurions-nous avantage à harmoniser les pratiques entourant le processus de l’adoption y compris l’évaluations des enfants, parents et postulants dans toutes les régions du Québec?</a:t>
            </a:r>
          </a:p>
          <a:p>
            <a:pPr marL="0" indent="0">
              <a:buNone/>
            </a:pPr>
            <a:endParaRPr lang="fr-FR" b="1" dirty="0"/>
          </a:p>
          <a:p>
            <a:endParaRPr lang="fr-FR" b="1" dirty="0"/>
          </a:p>
        </p:txBody>
      </p:sp>
    </p:spTree>
    <p:extLst>
      <p:ext uri="{BB962C8B-B14F-4D97-AF65-F5344CB8AC3E}">
        <p14:creationId xmlns:p14="http://schemas.microsoft.com/office/powerpoint/2010/main" val="3503899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FAED28-D7DC-188D-35A2-82045FF823DF}"/>
              </a:ext>
            </a:extLst>
          </p:cNvPr>
          <p:cNvSpPr>
            <a:spLocks noGrp="1"/>
          </p:cNvSpPr>
          <p:nvPr>
            <p:ph type="title"/>
          </p:nvPr>
        </p:nvSpPr>
        <p:spPr/>
        <p:txBody>
          <a:bodyPr/>
          <a:lstStyle/>
          <a:p>
            <a:r>
              <a:rPr lang="fr-FR" dirty="0"/>
              <a:t>Uniformisation des pratiques</a:t>
            </a:r>
          </a:p>
        </p:txBody>
      </p:sp>
      <p:sp>
        <p:nvSpPr>
          <p:cNvPr id="3" name="Espace réservé du contenu 2">
            <a:extLst>
              <a:ext uri="{FF2B5EF4-FFF2-40B4-BE49-F238E27FC236}">
                <a16:creationId xmlns:a16="http://schemas.microsoft.com/office/drawing/2014/main" id="{7D66B5E8-199C-6C71-A2F2-BD9D5A86FD53}"/>
              </a:ext>
            </a:extLst>
          </p:cNvPr>
          <p:cNvSpPr>
            <a:spLocks noGrp="1"/>
          </p:cNvSpPr>
          <p:nvPr>
            <p:ph idx="1"/>
          </p:nvPr>
        </p:nvSpPr>
        <p:spPr/>
        <p:txBody>
          <a:bodyPr>
            <a:normAutofit fontScale="92500" lnSpcReduction="20000"/>
          </a:bodyPr>
          <a:lstStyle/>
          <a:p>
            <a:r>
              <a:rPr lang="fr-CA"/>
              <a:t>Par le passé, les évaluations des postulants à </a:t>
            </a:r>
            <a:r>
              <a:rPr lang="fr-CA" b="1"/>
              <a:t>l’adoption internationale </a:t>
            </a:r>
            <a:r>
              <a:rPr lang="fr-CA"/>
              <a:t>se faisaient par des professionnels de pratique privé. Avec la baisse des adoptions internationales (environ cinquante l’an dernier), un projet du MSSS a sollicité certains services adoption, dans un projet pilote, afin d’évaluer la pertinence que les évaluations se fassent à même le bassin des intervenants adoption ou de maintenir le statut quo.</a:t>
            </a:r>
          </a:p>
          <a:p>
            <a:r>
              <a:rPr lang="fr-CA"/>
              <a:t>Certains CIUSSS et CISSS ont des intervenants dédiés aux évaluations des postulants et des enfants.</a:t>
            </a:r>
          </a:p>
          <a:p>
            <a:r>
              <a:rPr lang="fr-CA"/>
              <a:t>Les enfants adoptés à l’international ont une évaluation de leurs besoins inégale d’un pays à l’autre et aucune évaluation de leur développement global à leur arrivée.</a:t>
            </a:r>
          </a:p>
          <a:p>
            <a:endParaRPr lang="fr-CA" b="1"/>
          </a:p>
          <a:p>
            <a:r>
              <a:rPr lang="fr-CA" b="1">
                <a:solidFill>
                  <a:schemeClr val="accent2"/>
                </a:solidFill>
              </a:rPr>
              <a:t>Comment peut-on travailler à une uniformisation des pratiques aux niveaux national et international, notamment en regard des évaluations des postulants et du développement des enfants ?</a:t>
            </a:r>
          </a:p>
        </p:txBody>
      </p:sp>
    </p:spTree>
    <p:extLst>
      <p:ext uri="{BB962C8B-B14F-4D97-AF65-F5344CB8AC3E}">
        <p14:creationId xmlns:p14="http://schemas.microsoft.com/office/powerpoint/2010/main" val="517862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EEDFBC-3713-EAF2-4035-B1BD208C5717}"/>
              </a:ext>
            </a:extLst>
          </p:cNvPr>
          <p:cNvSpPr>
            <a:spLocks noGrp="1"/>
          </p:cNvSpPr>
          <p:nvPr>
            <p:ph type="title"/>
          </p:nvPr>
        </p:nvSpPr>
        <p:spPr/>
        <p:txBody>
          <a:bodyPr/>
          <a:lstStyle/>
          <a:p>
            <a:r>
              <a:rPr lang="fr-FR" dirty="0"/>
              <a:t>Continuité</a:t>
            </a:r>
          </a:p>
        </p:txBody>
      </p:sp>
      <p:sp>
        <p:nvSpPr>
          <p:cNvPr id="3" name="Espace réservé du contenu 2">
            <a:extLst>
              <a:ext uri="{FF2B5EF4-FFF2-40B4-BE49-F238E27FC236}">
                <a16:creationId xmlns:a16="http://schemas.microsoft.com/office/drawing/2014/main" id="{81EE5333-42C5-A93C-3604-CD4826F5E2AF}"/>
              </a:ext>
            </a:extLst>
          </p:cNvPr>
          <p:cNvSpPr>
            <a:spLocks noGrp="1"/>
          </p:cNvSpPr>
          <p:nvPr>
            <p:ph idx="1"/>
          </p:nvPr>
        </p:nvSpPr>
        <p:spPr/>
        <p:txBody>
          <a:bodyPr>
            <a:normAutofit fontScale="92500" lnSpcReduction="10000"/>
          </a:bodyPr>
          <a:lstStyle/>
          <a:p>
            <a:r>
              <a:rPr lang="fr-FR"/>
              <a:t>On sait que la mobilité du personnel, le manque d’expérience des intervenants en particulier dans les équipes enfance, sont un défi pour la continuité de l’intervention et ont un impact réel sur la triade adoptive.</a:t>
            </a:r>
          </a:p>
          <a:p>
            <a:r>
              <a:rPr lang="fr-FR"/>
              <a:t>Certains CIUSSS et CISSS ont mis en place des concertations dès le début du placement de l’enfant pour orienter le projet de vie alternatif.</a:t>
            </a:r>
          </a:p>
          <a:p>
            <a:r>
              <a:rPr lang="fr-FR"/>
              <a:t>Lors des changements de collaborateurs, on fait face à certains enjeux dont celui des valeurs différentes ce qui peut modifier la trajectoire du projet de vie pour l’enfant et ce malgré les délais maximums de placement parfois atteints.</a:t>
            </a:r>
          </a:p>
          <a:p>
            <a:r>
              <a:rPr lang="fr-FR"/>
              <a:t>Le discours en lien avec les observations peut devenir alors contradictoire tant pour le parent, le postulant, les reviseurs.</a:t>
            </a:r>
          </a:p>
          <a:p>
            <a:r>
              <a:rPr lang="fr-CA" b="1">
                <a:solidFill>
                  <a:schemeClr val="accent2"/>
                </a:solidFill>
              </a:rPr>
              <a:t>Comment peut-on s’assurer que les processus d’évaluation soient moins teintés des valeurs de chacun afin notamment d’éviter les délais et les changements de trajectoire en regard notamment de la mobilité du personnel ?</a:t>
            </a:r>
          </a:p>
          <a:p>
            <a:endParaRPr lang="fr-FR"/>
          </a:p>
        </p:txBody>
      </p:sp>
    </p:spTree>
    <p:extLst>
      <p:ext uri="{BB962C8B-B14F-4D97-AF65-F5344CB8AC3E}">
        <p14:creationId xmlns:p14="http://schemas.microsoft.com/office/powerpoint/2010/main" val="1572251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D04DCA-2BFD-9BE4-AEA7-B15A5F935F53}"/>
              </a:ext>
            </a:extLst>
          </p:cNvPr>
          <p:cNvSpPr>
            <a:spLocks noGrp="1"/>
          </p:cNvSpPr>
          <p:nvPr>
            <p:ph type="title"/>
          </p:nvPr>
        </p:nvSpPr>
        <p:spPr/>
        <p:txBody>
          <a:bodyPr/>
          <a:lstStyle/>
          <a:p>
            <a:r>
              <a:rPr lang="fr-FR"/>
              <a:t>Favoriser l’authenticité</a:t>
            </a:r>
          </a:p>
        </p:txBody>
      </p:sp>
      <p:sp>
        <p:nvSpPr>
          <p:cNvPr id="3" name="Espace réservé du contenu 2">
            <a:extLst>
              <a:ext uri="{FF2B5EF4-FFF2-40B4-BE49-F238E27FC236}">
                <a16:creationId xmlns:a16="http://schemas.microsoft.com/office/drawing/2014/main" id="{D4971435-F4E6-A9A4-B6F0-79FFA9C1BC75}"/>
              </a:ext>
            </a:extLst>
          </p:cNvPr>
          <p:cNvSpPr>
            <a:spLocks noGrp="1"/>
          </p:cNvSpPr>
          <p:nvPr>
            <p:ph idx="1"/>
          </p:nvPr>
        </p:nvSpPr>
        <p:spPr/>
        <p:txBody>
          <a:bodyPr>
            <a:normAutofit/>
          </a:bodyPr>
          <a:lstStyle/>
          <a:p>
            <a:r>
              <a:rPr lang="fr-CA"/>
              <a:t>Les postulants à l’adoption vivent un stress important lors de leur évaluation.</a:t>
            </a:r>
          </a:p>
          <a:p>
            <a:r>
              <a:rPr lang="fr-CA"/>
              <a:t>Ils se sentent parfois jugés, infantilisés et craignent que leur projet d’être parent ne puisse se concrétiser. Ils craignent aussi qu’on leur retire l’enfant s’ils ne répondent pas exactement aux exigences ou si leur situation change (perte emploi, séparation). Ceci les amène parfois à manquer d’authenticité tant dans la démarche d’évaluation que suite à l’arrivée de l’enfant.</a:t>
            </a:r>
          </a:p>
          <a:p>
            <a:r>
              <a:rPr lang="fr-CA" b="1">
                <a:solidFill>
                  <a:schemeClr val="accent2"/>
                </a:solidFill>
              </a:rPr>
              <a:t>Comment peut-on favoriser pour les postulants un processus qui exclut la peur d’être jugés afin de leur permettre une plus grande authenticité et responsabilisation dans l’évaluation, le choix de pairage et les suivis ?</a:t>
            </a:r>
          </a:p>
          <a:p>
            <a:pPr marL="0" indent="0">
              <a:buNone/>
            </a:pPr>
            <a:endParaRPr lang="fr-FR"/>
          </a:p>
          <a:p>
            <a:pPr marL="0" indent="0">
              <a:buNone/>
            </a:pPr>
            <a:endParaRPr lang="fr-CA" sz="1800" kern="1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0674383"/>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74517A2E9289C45ADF6B078DD63E638" ma:contentTypeVersion="16" ma:contentTypeDescription="Crée un document." ma:contentTypeScope="" ma:versionID="8f8fd37243bb45cb0364c088591e1df7">
  <xsd:schema xmlns:xsd="http://www.w3.org/2001/XMLSchema" xmlns:xs="http://www.w3.org/2001/XMLSchema" xmlns:p="http://schemas.microsoft.com/office/2006/metadata/properties" xmlns:ns2="1384fbfa-0805-4455-a94b-1c2365ea03f5" xmlns:ns3="f531cd5b-284f-4d42-ab7e-e036e95e5fb2" targetNamespace="http://schemas.microsoft.com/office/2006/metadata/properties" ma:root="true" ma:fieldsID="9da1c631e05e7b8664321a5cea71a854" ns2:_="" ns3:_="">
    <xsd:import namespace="1384fbfa-0805-4455-a94b-1c2365ea03f5"/>
    <xsd:import namespace="f531cd5b-284f-4d42-ab7e-e036e95e5fb2"/>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84fbfa-0805-4455-a94b-1c2365ea03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Length (seconds)"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Balises d’images" ma:readOnly="false" ma:fieldId="{5cf76f15-5ced-4ddc-b409-7134ff3c332f}" ma:taxonomyMulti="true" ma:sspId="2cd9ced9-9224-4d4a-9516-be0dd958f085"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531cd5b-284f-4d42-ab7e-e036e95e5fb2" elementFormDefault="qualified">
    <xsd:import namespace="http://schemas.microsoft.com/office/2006/documentManagement/types"/>
    <xsd:import namespace="http://schemas.microsoft.com/office/infopath/2007/PartnerControls"/>
    <xsd:element name="SharedWithUsers" ma:index="1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Partagé avec détails" ma:internalName="SharedWithDetails" ma:readOnly="true">
      <xsd:simpleType>
        <xsd:restriction base="dms:Note">
          <xsd:maxLength value="255"/>
        </xsd:restriction>
      </xsd:simpleType>
    </xsd:element>
    <xsd:element name="TaxCatchAll" ma:index="22" nillable="true" ma:displayName="Taxonomy Catch All Column" ma:hidden="true" ma:list="{d517cb46-50f1-4aad-b02a-558cd4a9ae5f}" ma:internalName="TaxCatchAll" ma:showField="CatchAllData" ma:web="f531cd5b-284f-4d42-ab7e-e036e95e5fb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384fbfa-0805-4455-a94b-1c2365ea03f5">
      <Terms xmlns="http://schemas.microsoft.com/office/infopath/2007/PartnerControls"/>
    </lcf76f155ced4ddcb4097134ff3c332f>
    <TaxCatchAll xmlns="f531cd5b-284f-4d42-ab7e-e036e95e5fb2" xsi:nil="true"/>
  </documentManagement>
</p:properties>
</file>

<file path=customXml/itemProps1.xml><?xml version="1.0" encoding="utf-8"?>
<ds:datastoreItem xmlns:ds="http://schemas.openxmlformats.org/officeDocument/2006/customXml" ds:itemID="{A18A05CB-926E-4E0E-82A5-2E6A358C53BB}"/>
</file>

<file path=customXml/itemProps2.xml><?xml version="1.0" encoding="utf-8"?>
<ds:datastoreItem xmlns:ds="http://schemas.openxmlformats.org/officeDocument/2006/customXml" ds:itemID="{30D8E7BC-8B1A-48F1-B93C-5A97C2027FBF}"/>
</file>

<file path=customXml/itemProps3.xml><?xml version="1.0" encoding="utf-8"?>
<ds:datastoreItem xmlns:ds="http://schemas.openxmlformats.org/officeDocument/2006/customXml" ds:itemID="{98557C80-ADBC-48CE-BD7F-944771271A6E}"/>
</file>

<file path=docProps/app.xml><?xml version="1.0" encoding="utf-8"?>
<Properties xmlns="http://schemas.openxmlformats.org/officeDocument/2006/extended-properties" xmlns:vt="http://schemas.openxmlformats.org/officeDocument/2006/docPropsVTypes">
  <Template>{F24A2124-84AE-F343-B2B5-8A679A7AAA3C}tf10001060_mac</Template>
  <TotalTime>208</TotalTime>
  <Words>1640</Words>
  <Application>Microsoft Macintosh PowerPoint</Application>
  <PresentationFormat>Grand écran</PresentationFormat>
  <Paragraphs>88</Paragraphs>
  <Slides>16</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16</vt:i4>
      </vt:variant>
    </vt:vector>
  </HeadingPairs>
  <TitlesOfParts>
    <vt:vector size="21" baseType="lpstr">
      <vt:lpstr>Arial</vt:lpstr>
      <vt:lpstr>Calibri</vt:lpstr>
      <vt:lpstr>Trebuchet MS</vt:lpstr>
      <vt:lpstr>Wingdings 3</vt:lpstr>
      <vt:lpstr>Facette</vt:lpstr>
      <vt:lpstr> Atelier- ÉVALUATION </vt:lpstr>
      <vt:lpstr>Rappel des données de recherche présentées l’an dernier</vt:lpstr>
      <vt:lpstr>Étude de Sonia Hélie</vt:lpstr>
      <vt:lpstr>Étude de Sonia Hélie (suite)</vt:lpstr>
      <vt:lpstr>Étude de Sonia Hélie (suite)</vt:lpstr>
      <vt:lpstr>État de la situation actuelle</vt:lpstr>
      <vt:lpstr>Uniformisation des pratiques</vt:lpstr>
      <vt:lpstr>Continuité</vt:lpstr>
      <vt:lpstr>Favoriser l’authenticité</vt:lpstr>
      <vt:lpstr>Limiter les délais pour l’enfant et les postulants </vt:lpstr>
      <vt:lpstr>Bon service, bon moment, bon endroit</vt:lpstr>
      <vt:lpstr>Les délais</vt:lpstr>
      <vt:lpstr>S’il vous reste du temps…</vt:lpstr>
      <vt:lpstr>Légal</vt:lpstr>
      <vt:lpstr>Légal (suite)</vt:lpstr>
      <vt:lpstr>Pistes de réflexion pour l’an prochain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Rappel des données de recherche</dc:title>
  <dc:creator>isabelle.hogue</dc:creator>
  <cp:lastModifiedBy>isabelle.hogue</cp:lastModifiedBy>
  <cp:revision>35</cp:revision>
  <dcterms:created xsi:type="dcterms:W3CDTF">2023-05-14T20:07:31Z</dcterms:created>
  <dcterms:modified xsi:type="dcterms:W3CDTF">2023-05-14T23:57:00Z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0x010100374517A2E9289C45ADF6B078DD63E638</vt:lpwstr>
  </property>
</Properties>
</file>