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7" r:id="rId2"/>
    <p:sldId id="259" r:id="rId3"/>
    <p:sldId id="267" r:id="rId4"/>
    <p:sldId id="272" r:id="rId5"/>
    <p:sldId id="280" r:id="rId6"/>
    <p:sldId id="278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1" autoAdjust="0"/>
  </p:normalViewPr>
  <p:slideViewPr>
    <p:cSldViewPr>
      <p:cViewPr>
        <p:scale>
          <a:sx n="75" d="100"/>
          <a:sy n="75" d="100"/>
        </p:scale>
        <p:origin x="1666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F8F7B-21FF-4973-901C-0A6C3CD26883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4F29-A729-47EA-9032-CB5022C52F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82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1442-7FEB-48BA-807B-EB3ADBB2D07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565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1442-7FEB-48BA-807B-EB3ADBB2D07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571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4F29-A729-47EA-9032-CB5022C52F6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196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4F29-A729-47EA-9032-CB5022C52F6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952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4F29-A729-47EA-9032-CB5022C52F6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183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4F29-A729-47EA-9032-CB5022C52F6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18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91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032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86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594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54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457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04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56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3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2A72CD-C759-41C4-B5C5-5304BBCAEB47}" type="datetimeFigureOut">
              <a:rPr lang="fr-CA" smtClean="0"/>
              <a:t>2023-05-15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892C77-A31C-4015-94A0-6A14C7A6C648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6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31287"/>
            <a:ext cx="9144000" cy="2664296"/>
          </a:xfrm>
          <a:ln w="38100">
            <a:noFill/>
          </a:ln>
        </p:spPr>
        <p:txBody>
          <a:bodyPr lIns="180000" tIns="180000" rIns="180000" bIns="180000" anchor="ctr">
            <a:normAutofit/>
          </a:bodyPr>
          <a:lstStyle/>
          <a:p>
            <a:pPr algn="ctr"/>
            <a:r>
              <a:rPr lang="fr-CA" sz="4500" b="1" dirty="0"/>
              <a:t>les retrouvailles en adoption internationale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305517"/>
            <a:ext cx="9144000" cy="1872248"/>
          </a:xfrm>
          <a:ln w="28575">
            <a:noFill/>
          </a:ln>
        </p:spPr>
        <p:txBody>
          <a:bodyPr lIns="180000" tIns="180000" rIns="180000" bIns="180000" anchor="ctr">
            <a:noAutofit/>
          </a:bodyPr>
          <a:lstStyle/>
          <a:p>
            <a:pPr marL="0" indent="0" algn="ctr">
              <a:buClr>
                <a:srgbClr val="00B050"/>
              </a:buClr>
              <a:buNone/>
            </a:pPr>
            <a:r>
              <a:rPr lang="fr-CA" sz="2800" b="1" dirty="0">
                <a:solidFill>
                  <a:schemeClr val="tx1"/>
                </a:solidFill>
              </a:rPr>
              <a:t>Johanne Thomson-</a:t>
            </a:r>
            <a:r>
              <a:rPr lang="fr-CA" sz="2800" b="1" dirty="0" err="1">
                <a:solidFill>
                  <a:schemeClr val="tx1"/>
                </a:solidFill>
              </a:rPr>
              <a:t>Sweeny</a:t>
            </a:r>
            <a:endParaRPr lang="fr-CA" sz="28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fr-CA" dirty="0">
                <a:solidFill>
                  <a:schemeClr val="tx1"/>
                </a:solidFill>
              </a:rPr>
              <a:t>	</a:t>
            </a:r>
            <a:r>
              <a:rPr lang="fr-CA" b="0" dirty="0">
                <a:solidFill>
                  <a:schemeClr val="tx1"/>
                </a:solidFill>
              </a:rPr>
              <a:t>Doctorante en travail social</a:t>
            </a:r>
            <a:r>
              <a:rPr lang="fr-CA" b="1" dirty="0">
                <a:solidFill>
                  <a:srgbClr val="92D050"/>
                </a:solidFill>
              </a:rPr>
              <a:t> </a:t>
            </a:r>
            <a:r>
              <a:rPr lang="fr-CA" b="1" dirty="0">
                <a:solidFill>
                  <a:schemeClr val="accent1"/>
                </a:solidFill>
              </a:rPr>
              <a:t>|</a:t>
            </a:r>
            <a:r>
              <a:rPr lang="fr-CA" b="1" dirty="0">
                <a:solidFill>
                  <a:srgbClr val="92D050"/>
                </a:solidFill>
              </a:rPr>
              <a:t> </a:t>
            </a:r>
            <a:r>
              <a:rPr lang="fr-CA" b="0" dirty="0">
                <a:solidFill>
                  <a:schemeClr val="tx1"/>
                </a:solidFill>
              </a:rPr>
              <a:t>Université de Montréal</a:t>
            </a:r>
          </a:p>
          <a:p>
            <a:pPr marL="45720" indent="0">
              <a:buNone/>
            </a:pPr>
            <a:r>
              <a:rPr lang="fr-CA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9424" y="625308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/>
              <a:t>16 mai 2023 </a:t>
            </a:r>
            <a:r>
              <a:rPr lang="fr-CA" dirty="0">
                <a:solidFill>
                  <a:schemeClr val="accent1"/>
                </a:solidFill>
              </a:rPr>
              <a:t>|</a:t>
            </a:r>
            <a:r>
              <a:rPr lang="fr-CA" dirty="0"/>
              <a:t> Forum Adoption Québec</a:t>
            </a:r>
          </a:p>
        </p:txBody>
      </p:sp>
      <p:pic>
        <p:nvPicPr>
          <p:cNvPr id="9" name="Image 8" descr="Une image contenant texte, capture d’écran, Marque, Police&#10;&#10;Description générée automatiquement">
            <a:extLst>
              <a:ext uri="{FF2B5EF4-FFF2-40B4-BE49-F238E27FC236}">
                <a16:creationId xmlns:a16="http://schemas.microsoft.com/office/drawing/2014/main" id="{A75DE437-CF58-5B47-183A-D682525B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31" y="1700808"/>
            <a:ext cx="4228138" cy="28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65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7072"/>
            <a:ext cx="5338833" cy="1625210"/>
          </a:xfrm>
        </p:spPr>
        <p:txBody>
          <a:bodyPr>
            <a:normAutofit fontScale="90000"/>
          </a:bodyPr>
          <a:lstStyle/>
          <a:p>
            <a:pPr algn="r"/>
            <a:r>
              <a:rPr lang="fr-CA" b="1" dirty="0">
                <a:solidFill>
                  <a:srgbClr val="FFFFFF"/>
                </a:solidFill>
              </a:rPr>
              <a:t>La quête et la recherche des origines</a:t>
            </a:r>
          </a:p>
        </p:txBody>
      </p:sp>
      <p:pic>
        <p:nvPicPr>
          <p:cNvPr id="8" name="Image 7" descr="Une image contenant texte, intérieur, moniteur, équipement électronique&#10;&#10;Description générée automatiquement">
            <a:extLst>
              <a:ext uri="{FF2B5EF4-FFF2-40B4-BE49-F238E27FC236}">
                <a16:creationId xmlns:a16="http://schemas.microsoft.com/office/drawing/2014/main" id="{D684505B-15A7-4BCE-B294-2CDA04BFD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r="7658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0991" y="260648"/>
            <a:ext cx="3363311" cy="6912768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fr-CA" sz="1500" dirty="0">
              <a:solidFill>
                <a:srgbClr val="FFFF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2900" dirty="0">
              <a:solidFill>
                <a:srgbClr val="FFFF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29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CA" sz="2900" dirty="0"/>
              <a:t>   </a:t>
            </a:r>
            <a:r>
              <a:rPr lang="fr-CA" sz="3100" dirty="0"/>
              <a:t> </a:t>
            </a:r>
            <a:r>
              <a:rPr lang="fr-CA" sz="3100" dirty="0">
                <a:solidFill>
                  <a:schemeClr val="bg1"/>
                </a:solidFill>
              </a:rPr>
              <a:t>Contact avec la famille      biologique : phénomène en hausse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chemeClr val="bg1"/>
                </a:solidFill>
              </a:rPr>
              <a:t>     Influence des médias sociaux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chemeClr val="bg1"/>
                </a:solidFill>
              </a:rPr>
              <a:t>     Effets et conséquences encore peu connus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chemeClr val="bg1"/>
                </a:solidFill>
              </a:rPr>
              <a:t>    Recherche formelle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Recherche et quête des origines : PEUVENT faire partie de la trajectoire adoptive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Pas toutes les personnes adoptées qui souhaitent vivre ou qui vivent une recherche et une quête des origines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Défis variés en adoption internationale</a:t>
            </a:r>
          </a:p>
          <a:p>
            <a:pPr marL="516636" lvl="1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Politiques</a:t>
            </a:r>
          </a:p>
          <a:p>
            <a:pPr marL="516636" lvl="1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Géographiques</a:t>
            </a:r>
          </a:p>
          <a:p>
            <a:pPr marL="516636" lvl="1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Bureaucratiques</a:t>
            </a:r>
          </a:p>
          <a:p>
            <a:pPr marL="516636" lvl="1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Économiques</a:t>
            </a:r>
          </a:p>
          <a:p>
            <a:pPr marL="516636" lvl="1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Linguistiques</a:t>
            </a:r>
          </a:p>
          <a:p>
            <a:pPr marL="516636" lvl="1" indent="-342900">
              <a:buFont typeface="Courier New" panose="02070309020205020404" pitchFamily="49" charset="0"/>
              <a:buChar char="o"/>
            </a:pPr>
            <a:r>
              <a:rPr lang="fr-CA" sz="3100" dirty="0">
                <a:solidFill>
                  <a:srgbClr val="FFFFFF"/>
                </a:solidFill>
              </a:rPr>
              <a:t>Culturels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1500" dirty="0">
              <a:solidFill>
                <a:srgbClr val="FFFF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1500" dirty="0">
              <a:solidFill>
                <a:srgbClr val="FFFF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1500" dirty="0">
              <a:solidFill>
                <a:srgbClr val="FFFF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1500" dirty="0">
              <a:solidFill>
                <a:srgbClr val="FFFFFF"/>
              </a:solidFill>
            </a:endParaRPr>
          </a:p>
          <a:p>
            <a:endParaRPr lang="fr-CA" sz="1500" dirty="0">
              <a:solidFill>
                <a:srgbClr val="FFFFFF"/>
              </a:solidFill>
            </a:endParaRPr>
          </a:p>
          <a:p>
            <a:endParaRPr lang="fr-CA" sz="1500" dirty="0">
              <a:solidFill>
                <a:srgbClr val="FFFFFF"/>
              </a:solidFill>
            </a:endParaRPr>
          </a:p>
          <a:p>
            <a:endParaRPr lang="fr-CA" sz="1500" dirty="0">
              <a:solidFill>
                <a:srgbClr val="FFFF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9DD1B0-46AF-46F7-9FED-0BC3A994E997}"/>
              </a:ext>
            </a:extLst>
          </p:cNvPr>
          <p:cNvSpPr txBox="1"/>
          <p:nvPr/>
        </p:nvSpPr>
        <p:spPr>
          <a:xfrm>
            <a:off x="-1404664" y="4212349"/>
            <a:ext cx="5293729" cy="4107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A" sz="1000" dirty="0">
                <a:solidFill>
                  <a:srgbClr val="FFFFFF"/>
                </a:solidFill>
              </a:rPr>
              <a:t>Crédit photo : Glen Carrie | </a:t>
            </a:r>
            <a:r>
              <a:rPr lang="fr-CA" sz="1000" dirty="0" err="1">
                <a:solidFill>
                  <a:srgbClr val="FFFFFF"/>
                </a:solidFill>
              </a:rPr>
              <a:t>Unsplash</a:t>
            </a:r>
            <a:endParaRPr lang="fr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2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64496" cy="1499616"/>
          </a:xfrm>
        </p:spPr>
        <p:txBody>
          <a:bodyPr>
            <a:normAutofit/>
          </a:bodyPr>
          <a:lstStyle/>
          <a:p>
            <a:r>
              <a:rPr lang="fr-CA" b="1" dirty="0"/>
              <a:t>Projets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769" y="1952025"/>
            <a:ext cx="4464497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MAÎTRISE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b="0" dirty="0"/>
              <a:t> Expérience des adultes adoptés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dirty="0"/>
              <a:t> </a:t>
            </a:r>
            <a:r>
              <a:rPr lang="fr-CA" b="0" dirty="0"/>
              <a:t>Les médias sociaux et le contact avec la famille biologique en adoption internationale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b="1" dirty="0"/>
              <a:t>DOCTORAT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dirty="0"/>
              <a:t> Expérience des adultes adoptés et leurs parents adoptifs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dirty="0"/>
              <a:t> Les relations familiales adoptives lorsqu’il y a un contact avec la famille biologique</a:t>
            </a:r>
            <a:endParaRPr lang="fr-CA" b="0" dirty="0"/>
          </a:p>
        </p:txBody>
      </p:sp>
      <p:pic>
        <p:nvPicPr>
          <p:cNvPr id="5" name="Image 4" descr="Une image contenant plein air, habits, personne, ciel&#10;&#10;Description générée automatiquement">
            <a:extLst>
              <a:ext uri="{FF2B5EF4-FFF2-40B4-BE49-F238E27FC236}">
                <a16:creationId xmlns:a16="http://schemas.microsoft.com/office/drawing/2014/main" id="{FE002B58-F6A6-8253-3A19-30101BC93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8" r="29134" b="1"/>
          <a:stretch/>
        </p:blipFill>
        <p:spPr>
          <a:xfrm>
            <a:off x="4806207" y="481264"/>
            <a:ext cx="1660359" cy="28557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F5D6BE-C38C-4A7F-9D39-638E45C82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068" y="481264"/>
            <a:ext cx="1659636" cy="18578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BCA64-8A4A-4B39-A64D-DBA0F97E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98988" y="3497931"/>
            <a:ext cx="1659636" cy="2889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07AEA126-669B-4B93-8E5E-51A0F547E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r="3" b="3"/>
          <a:stretch/>
        </p:blipFill>
        <p:spPr>
          <a:xfrm>
            <a:off x="6582068" y="2503727"/>
            <a:ext cx="2198458" cy="38970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8377A3-4EAE-48C5-B9B2-FA0C38FAAB6F}"/>
              </a:ext>
            </a:extLst>
          </p:cNvPr>
          <p:cNvSpPr txBox="1"/>
          <p:nvPr/>
        </p:nvSpPr>
        <p:spPr>
          <a:xfrm>
            <a:off x="6502010" y="6174581"/>
            <a:ext cx="2198458" cy="226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A" sz="1000" dirty="0">
                <a:solidFill>
                  <a:srgbClr val="FFFFFF"/>
                </a:solidFill>
              </a:rPr>
              <a:t>Crédit photo : Sara </a:t>
            </a:r>
            <a:r>
              <a:rPr lang="fr-CA" sz="1000" dirty="0" err="1">
                <a:solidFill>
                  <a:srgbClr val="FFFFFF"/>
                </a:solidFill>
              </a:rPr>
              <a:t>Kurfess</a:t>
            </a:r>
            <a:r>
              <a:rPr lang="fr-CA" sz="1000" dirty="0">
                <a:solidFill>
                  <a:srgbClr val="FFFFFF"/>
                </a:solidFill>
              </a:rPr>
              <a:t> | </a:t>
            </a:r>
            <a:r>
              <a:rPr lang="fr-CA" sz="1000" dirty="0" err="1">
                <a:solidFill>
                  <a:srgbClr val="FFFFFF"/>
                </a:solidFill>
              </a:rPr>
              <a:t>Unsplash</a:t>
            </a:r>
            <a:endParaRPr lang="fr-CA" sz="1000" dirty="0">
              <a:solidFill>
                <a:srgbClr val="FFFF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F32975-A995-E354-4788-C55104B1DCB0}"/>
              </a:ext>
            </a:extLst>
          </p:cNvPr>
          <p:cNvSpPr txBox="1"/>
          <p:nvPr/>
        </p:nvSpPr>
        <p:spPr>
          <a:xfrm>
            <a:off x="4718099" y="2970362"/>
            <a:ext cx="1968710" cy="3897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fr-CA" sz="1000" dirty="0">
                <a:solidFill>
                  <a:schemeClr val="bg1"/>
                </a:solidFill>
              </a:rPr>
              <a:t>Crédit photo : Helena Lopes| </a:t>
            </a:r>
            <a:r>
              <a:rPr lang="fr-CA" sz="1000" dirty="0" err="1">
                <a:solidFill>
                  <a:schemeClr val="bg1"/>
                </a:solidFill>
              </a:rPr>
              <a:t>Unsplash</a:t>
            </a:r>
            <a:endParaRPr lang="fr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9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t, texte, graphisme, Graphique&#10;&#10;Description générée automatiquement">
            <a:extLst>
              <a:ext uri="{FF2B5EF4-FFF2-40B4-BE49-F238E27FC236}">
                <a16:creationId xmlns:a16="http://schemas.microsoft.com/office/drawing/2014/main" id="{F8E1E347-14FA-8B8A-B98E-3F7A9A25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3247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A25FC-CC73-4AB8-A9AD-E801875EFEBA}"/>
              </a:ext>
            </a:extLst>
          </p:cNvPr>
          <p:cNvSpPr txBox="1"/>
          <p:nvPr/>
        </p:nvSpPr>
        <p:spPr>
          <a:xfrm>
            <a:off x="241812" y="380752"/>
            <a:ext cx="562633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cap="all" spc="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VIVRE UNE RECHERCHE des </a:t>
            </a:r>
            <a:r>
              <a:rPr lang="en-US" sz="4700" cap="all" spc="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origines</a:t>
            </a:r>
            <a:r>
              <a:rPr lang="en-US" sz="4700" cap="all" spc="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ET DES RETROUVAILLES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812" y="1628800"/>
            <a:ext cx="5157702" cy="522919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Motivations : </a:t>
            </a:r>
            <a:r>
              <a:rPr lang="en-US" b="1" dirty="0" err="1">
                <a:solidFill>
                  <a:srgbClr val="000000"/>
                </a:solidFill>
              </a:rPr>
              <a:t>vouloir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mieux</a:t>
            </a:r>
            <a:r>
              <a:rPr lang="en-US" b="1" dirty="0">
                <a:solidFill>
                  <a:srgbClr val="000000"/>
                </a:solidFill>
              </a:rPr>
              <a:t> se </a:t>
            </a:r>
            <a:r>
              <a:rPr lang="en-US" b="1" dirty="0" err="1">
                <a:solidFill>
                  <a:srgbClr val="000000"/>
                </a:solidFill>
              </a:rPr>
              <a:t>connaître</a:t>
            </a:r>
            <a:r>
              <a:rPr lang="en-US" b="1" dirty="0">
                <a:solidFill>
                  <a:srgbClr val="000000"/>
                </a:solidFill>
              </a:rPr>
              <a:t> et </a:t>
            </a:r>
            <a:r>
              <a:rPr lang="en-US" b="1" dirty="0" err="1">
                <a:solidFill>
                  <a:srgbClr val="000000"/>
                </a:solidFill>
              </a:rPr>
              <a:t>connaître</a:t>
            </a:r>
            <a:r>
              <a:rPr lang="en-US" b="1" dirty="0">
                <a:solidFill>
                  <a:srgbClr val="000000"/>
                </a:solidFill>
              </a:rPr>
              <a:t> son </a:t>
            </a:r>
            <a:r>
              <a:rPr lang="en-US" b="1" dirty="0" err="1">
                <a:solidFill>
                  <a:srgbClr val="000000"/>
                </a:solidFill>
              </a:rPr>
              <a:t>histoire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Variation des </a:t>
            </a:r>
            <a:r>
              <a:rPr lang="en-US" b="1" dirty="0" err="1">
                <a:solidFill>
                  <a:srgbClr val="000000"/>
                </a:solidFill>
              </a:rPr>
              <a:t>attentes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Déstabilisation</a:t>
            </a:r>
            <a:r>
              <a:rPr lang="en-US" b="1" dirty="0">
                <a:solidFill>
                  <a:srgbClr val="000000"/>
                </a:solidFill>
              </a:rPr>
              <a:t> à </a:t>
            </a:r>
            <a:r>
              <a:rPr lang="en-US" b="1" dirty="0" err="1">
                <a:solidFill>
                  <a:srgbClr val="000000"/>
                </a:solidFill>
              </a:rPr>
              <a:t>différents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degrés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Influences sur le </a:t>
            </a:r>
            <a:r>
              <a:rPr lang="en-US" b="1" dirty="0" err="1">
                <a:solidFill>
                  <a:srgbClr val="000000"/>
                </a:solidFill>
              </a:rPr>
              <a:t>développement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identitaire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Réponses</a:t>
            </a:r>
            <a:r>
              <a:rPr lang="en-US" b="1" dirty="0">
                <a:solidFill>
                  <a:srgbClr val="000000"/>
                </a:solidFill>
              </a:rPr>
              <a:t> à </a:t>
            </a:r>
            <a:r>
              <a:rPr lang="en-US" b="1" dirty="0" err="1">
                <a:solidFill>
                  <a:srgbClr val="000000"/>
                </a:solidFill>
              </a:rPr>
              <a:t>ses</a:t>
            </a:r>
            <a:r>
              <a:rPr lang="en-US" b="1" dirty="0">
                <a:solidFill>
                  <a:srgbClr val="000000"/>
                </a:solidFill>
              </a:rPr>
              <a:t>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Difficultés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vécues</a:t>
            </a:r>
            <a:r>
              <a:rPr lang="en-US" b="1" dirty="0">
                <a:solidFill>
                  <a:srgbClr val="000000"/>
                </a:solidFill>
              </a:rPr>
              <a:t> : manque </a:t>
            </a:r>
            <a:r>
              <a:rPr lang="en-US" b="1" dirty="0" err="1">
                <a:solidFill>
                  <a:srgbClr val="000000"/>
                </a:solidFill>
              </a:rPr>
              <a:t>d’encadrement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Malgré tout, la recherche </a:t>
            </a:r>
            <a:r>
              <a:rPr lang="en-US" b="1" dirty="0" err="1">
                <a:solidFill>
                  <a:srgbClr val="000000"/>
                </a:solidFill>
              </a:rPr>
              <a:t>est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encouragée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Effets</a:t>
            </a:r>
            <a:r>
              <a:rPr lang="en-US" b="1" dirty="0">
                <a:solidFill>
                  <a:srgbClr val="000000"/>
                </a:solidFill>
              </a:rPr>
              <a:t> sur les </a:t>
            </a:r>
            <a:r>
              <a:rPr lang="en-US" b="1" dirty="0" err="1">
                <a:solidFill>
                  <a:srgbClr val="000000"/>
                </a:solidFill>
              </a:rPr>
              <a:t>familles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adoptives</a:t>
            </a:r>
            <a:r>
              <a:rPr lang="en-US" b="1" dirty="0">
                <a:solidFill>
                  <a:srgbClr val="000000"/>
                </a:solidFill>
              </a:rPr>
              <a:t> et les </a:t>
            </a:r>
            <a:r>
              <a:rPr lang="en-US" b="1" dirty="0" err="1">
                <a:solidFill>
                  <a:srgbClr val="000000"/>
                </a:solidFill>
              </a:rPr>
              <a:t>familles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biologiques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00"/>
                </a:solidFill>
              </a:rPr>
              <a:t> Les parents </a:t>
            </a:r>
            <a:r>
              <a:rPr lang="en-US" b="1" dirty="0" err="1">
                <a:solidFill>
                  <a:srgbClr val="000000"/>
                </a:solidFill>
              </a:rPr>
              <a:t>adoptifs</a:t>
            </a:r>
            <a:r>
              <a:rPr lang="en-US" b="1" dirty="0">
                <a:solidFill>
                  <a:srgbClr val="000000"/>
                </a:solidFill>
              </a:rPr>
              <a:t> : </a:t>
            </a:r>
            <a:r>
              <a:rPr lang="en-US" b="1" dirty="0" err="1">
                <a:solidFill>
                  <a:srgbClr val="000000"/>
                </a:solidFill>
              </a:rPr>
              <a:t>inquiéts</a:t>
            </a:r>
            <a:r>
              <a:rPr lang="en-US" b="1" dirty="0">
                <a:solidFill>
                  <a:srgbClr val="000000"/>
                </a:solidFill>
              </a:rPr>
              <a:t> et </a:t>
            </a:r>
            <a:r>
              <a:rPr lang="en-US" b="1" dirty="0" err="1">
                <a:solidFill>
                  <a:srgbClr val="000000"/>
                </a:solidFill>
              </a:rPr>
              <a:t>déstabilisés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mais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ouverts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821007-1F0E-EFBE-2935-8A2BE58DBD58}"/>
              </a:ext>
            </a:extLst>
          </p:cNvPr>
          <p:cNvSpPr txBox="1"/>
          <p:nvPr/>
        </p:nvSpPr>
        <p:spPr>
          <a:xfrm>
            <a:off x="5650094" y="6638581"/>
            <a:ext cx="3252094" cy="219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spc="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Crédit photo : Gerd Altmann | </a:t>
            </a:r>
            <a:r>
              <a:rPr lang="en-US" sz="1000" spc="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Pixabay</a:t>
            </a:r>
            <a:endParaRPr lang="en-US" sz="1000" spc="1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22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382347"/>
            <a:ext cx="4266015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768" y="4608575"/>
            <a:ext cx="393192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</a:rPr>
              <a:t>Besoin d’un Meilleur encadrement de la recherche des origines</a:t>
            </a:r>
          </a:p>
        </p:txBody>
      </p:sp>
      <p:pic>
        <p:nvPicPr>
          <p:cNvPr id="9" name="Image 8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3CC5F8C5-4CEA-4B05-9C4A-51D12B87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0" r="1" b="1"/>
          <a:stretch/>
        </p:blipFill>
        <p:spPr>
          <a:xfrm>
            <a:off x="245660" y="321733"/>
            <a:ext cx="4266015" cy="3899748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321732"/>
            <a:ext cx="4270376" cy="6214534"/>
          </a:xfrm>
          <a:prstGeom prst="rect">
            <a:avLst/>
          </a:prstGeom>
          <a:solidFill>
            <a:srgbClr val="493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995798" y="25112"/>
            <a:ext cx="3718434" cy="584357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FFFFFF"/>
                </a:solidFill>
              </a:rPr>
              <a:t>Soutien</a:t>
            </a:r>
            <a:r>
              <a:rPr lang="en-US" sz="2500" dirty="0">
                <a:solidFill>
                  <a:srgbClr val="FFFFFF"/>
                </a:solidFill>
              </a:rPr>
              <a:t> multiple et </a:t>
            </a:r>
            <a:r>
              <a:rPr lang="en-US" sz="2500" dirty="0" err="1">
                <a:solidFill>
                  <a:srgbClr val="FFFFFF"/>
                </a:solidFill>
              </a:rPr>
              <a:t>varié</a:t>
            </a:r>
            <a:endParaRPr lang="en-US" sz="2500" dirty="0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FFFFFF"/>
                </a:solidFill>
              </a:rPr>
              <a:t>Soutien</a:t>
            </a:r>
            <a:r>
              <a:rPr lang="en-US" sz="2500" dirty="0">
                <a:solidFill>
                  <a:srgbClr val="FFFFFF"/>
                </a:solidFill>
              </a:rPr>
              <a:t> accessible et </a:t>
            </a:r>
            <a:r>
              <a:rPr lang="en-US" sz="2500" dirty="0" err="1">
                <a:solidFill>
                  <a:srgbClr val="FFFFFF"/>
                </a:solidFill>
              </a:rPr>
              <a:t>compétent</a:t>
            </a:r>
            <a:endParaRPr lang="en-US" sz="2500" dirty="0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FFFFFF"/>
                </a:solidFill>
              </a:rPr>
              <a:t>Soutien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provenant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différentes</a:t>
            </a:r>
            <a:r>
              <a:rPr lang="en-US" sz="2500" dirty="0">
                <a:solidFill>
                  <a:srgbClr val="FFFFFF"/>
                </a:solidFill>
              </a:rPr>
              <a:t> sources :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FFFFFF"/>
                </a:solidFill>
              </a:rPr>
              <a:t>Professionnels</a:t>
            </a:r>
            <a:endParaRPr lang="en-US" sz="2500" dirty="0">
              <a:solidFill>
                <a:srgbClr val="FFFFFF"/>
              </a:solidFill>
            </a:endParaRP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FFFFFF"/>
                </a:solidFill>
              </a:rPr>
              <a:t>Proches</a:t>
            </a:r>
            <a:endParaRPr lang="en-US" sz="2500" dirty="0">
              <a:solidFill>
                <a:srgbClr val="FFFFFF"/>
              </a:solidFill>
            </a:endParaRP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FFFFFF"/>
                </a:solidFill>
              </a:rPr>
              <a:t>Cercle social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rgbClr val="FFFFFF"/>
                </a:solidFill>
              </a:rPr>
              <a:t>Autres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personnes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adoptées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F234BA-2723-4D87-A196-D4BA687253F9}"/>
              </a:ext>
            </a:extLst>
          </p:cNvPr>
          <p:cNvSpPr txBox="1"/>
          <p:nvPr/>
        </p:nvSpPr>
        <p:spPr>
          <a:xfrm>
            <a:off x="2267744" y="4023012"/>
            <a:ext cx="297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000" dirty="0">
                <a:solidFill>
                  <a:schemeClr val="bg1"/>
                </a:solidFill>
              </a:rPr>
              <a:t>Crédit photo : Tim </a:t>
            </a:r>
            <a:r>
              <a:rPr lang="fr-CA" sz="1000" dirty="0" err="1">
                <a:solidFill>
                  <a:schemeClr val="bg1"/>
                </a:solidFill>
              </a:rPr>
              <a:t>Mossholder</a:t>
            </a:r>
            <a:r>
              <a:rPr lang="fr-CA" sz="1000" dirty="0">
                <a:solidFill>
                  <a:schemeClr val="bg1"/>
                </a:solidFill>
              </a:rPr>
              <a:t> | </a:t>
            </a:r>
            <a:r>
              <a:rPr lang="fr-CA" sz="1000" dirty="0" err="1">
                <a:solidFill>
                  <a:schemeClr val="bg1"/>
                </a:solidFill>
              </a:rPr>
              <a:t>Unsplash</a:t>
            </a:r>
            <a:endParaRPr lang="fr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6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72378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dirty="0"/>
              <a:t>À </a:t>
            </a:r>
            <a:r>
              <a:rPr lang="en-US" sz="5000" b="1" dirty="0" err="1"/>
              <a:t>retenir</a:t>
            </a:r>
            <a:endParaRPr lang="en-US" sz="5000" b="1" dirty="0"/>
          </a:p>
        </p:txBody>
      </p:sp>
      <p:pic>
        <p:nvPicPr>
          <p:cNvPr id="10" name="Image 9" descr="Une image contenant fournitures de bureau, écriture manuscrite, Article de bureau, papeterie&#10;&#10;Description générée automatiquement">
            <a:extLst>
              <a:ext uri="{FF2B5EF4-FFF2-40B4-BE49-F238E27FC236}">
                <a16:creationId xmlns:a16="http://schemas.microsoft.com/office/drawing/2014/main" id="{0D167129-794C-C0A9-C745-2044DAC6E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70" y="365335"/>
            <a:ext cx="4293795" cy="28661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8860" y="2204864"/>
            <a:ext cx="4487946" cy="501657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 err="1"/>
              <a:t>Suivre</a:t>
            </a:r>
            <a:r>
              <a:rPr lang="en-US" sz="2300" dirty="0"/>
              <a:t> le </a:t>
            </a:r>
            <a:r>
              <a:rPr lang="en-US" sz="2300" dirty="0" err="1"/>
              <a:t>rythme</a:t>
            </a:r>
            <a:r>
              <a:rPr lang="en-US" sz="2300" dirty="0"/>
              <a:t> et les </a:t>
            </a:r>
            <a:r>
              <a:rPr lang="en-US" sz="2300" dirty="0" err="1"/>
              <a:t>besoins</a:t>
            </a:r>
            <a:r>
              <a:rPr lang="en-US" sz="2300" dirty="0"/>
              <a:t> des </a:t>
            </a:r>
            <a:r>
              <a:rPr lang="en-US" sz="2300" dirty="0" err="1"/>
              <a:t>personnes</a:t>
            </a:r>
            <a:r>
              <a:rPr lang="en-US" sz="2300" dirty="0"/>
              <a:t> </a:t>
            </a:r>
            <a:r>
              <a:rPr lang="en-US" sz="2300" dirty="0" err="1"/>
              <a:t>adoptées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 err="1"/>
              <a:t>Complexité</a:t>
            </a:r>
            <a:r>
              <a:rPr lang="en-US" sz="2300" dirty="0"/>
              <a:t> de la </a:t>
            </a:r>
            <a:r>
              <a:rPr lang="en-US" sz="2300" dirty="0" err="1"/>
              <a:t>quête</a:t>
            </a:r>
            <a:r>
              <a:rPr lang="en-US" sz="2300" dirty="0"/>
              <a:t> des </a:t>
            </a:r>
            <a:r>
              <a:rPr lang="en-US" sz="2300" dirty="0" err="1"/>
              <a:t>origines</a:t>
            </a:r>
            <a:r>
              <a:rPr lang="en-US" sz="2300" dirty="0"/>
              <a:t> et d’un contact avec la </a:t>
            </a:r>
            <a:r>
              <a:rPr lang="en-US" sz="2300" dirty="0" err="1"/>
              <a:t>famille</a:t>
            </a:r>
            <a:r>
              <a:rPr lang="en-US" sz="2300" dirty="0"/>
              <a:t> </a:t>
            </a:r>
            <a:r>
              <a:rPr lang="en-US" sz="2300" dirty="0" err="1"/>
              <a:t>biologique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 err="1"/>
              <a:t>Déstabilisation</a:t>
            </a:r>
            <a:r>
              <a:rPr lang="en-US" sz="2300" dirty="0"/>
              <a:t> </a:t>
            </a:r>
            <a:r>
              <a:rPr lang="en-US" sz="2300" dirty="0" err="1"/>
              <a:t>peu</a:t>
            </a:r>
            <a:r>
              <a:rPr lang="en-US" sz="2300" dirty="0"/>
              <a:t> </a:t>
            </a:r>
            <a:r>
              <a:rPr lang="en-US" sz="2300" dirty="0" err="1"/>
              <a:t>importe</a:t>
            </a:r>
            <a:r>
              <a:rPr lang="en-US" sz="2300" dirty="0"/>
              <a:t> la motivation, </a:t>
            </a:r>
            <a:r>
              <a:rPr lang="en-US" sz="2300" dirty="0" err="1"/>
              <a:t>l’intérêt</a:t>
            </a:r>
            <a:r>
              <a:rPr lang="en-US" sz="2300" dirty="0"/>
              <a:t> </a:t>
            </a:r>
            <a:r>
              <a:rPr lang="en-US" sz="2300" dirty="0" err="1"/>
              <a:t>ou</a:t>
            </a:r>
            <a:r>
              <a:rPr lang="en-US" sz="2300" dirty="0"/>
              <a:t> </a:t>
            </a:r>
            <a:r>
              <a:rPr lang="en-US" sz="2300" dirty="0" err="1"/>
              <a:t>l’âge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 err="1"/>
              <a:t>Difficultés</a:t>
            </a:r>
            <a:r>
              <a:rPr lang="en-US" sz="2300" dirty="0"/>
              <a:t> </a:t>
            </a:r>
            <a:r>
              <a:rPr lang="en-US" sz="2300" dirty="0" err="1"/>
              <a:t>variées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Importance du </a:t>
            </a:r>
            <a:r>
              <a:rPr lang="en-US" sz="2300" dirty="0" err="1"/>
              <a:t>soutien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 err="1"/>
              <a:t>Rôle</a:t>
            </a:r>
            <a:r>
              <a:rPr lang="en-US" sz="2300" dirty="0"/>
              <a:t> des parents </a:t>
            </a:r>
            <a:r>
              <a:rPr lang="en-US" sz="2300" dirty="0" err="1"/>
              <a:t>adoptifs</a:t>
            </a:r>
            <a:r>
              <a:rPr lang="en-US" sz="2300" dirty="0"/>
              <a:t> et des </a:t>
            </a:r>
            <a:r>
              <a:rPr lang="en-US" sz="2300" dirty="0" err="1"/>
              <a:t>professionnels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794089-5571-59F9-06C5-C088352D06C0}"/>
              </a:ext>
            </a:extLst>
          </p:cNvPr>
          <p:cNvSpPr txBox="1"/>
          <p:nvPr/>
        </p:nvSpPr>
        <p:spPr>
          <a:xfrm>
            <a:off x="6876256" y="298522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000" dirty="0"/>
              <a:t>Crédit photo : David Travis| </a:t>
            </a:r>
            <a:r>
              <a:rPr lang="fr-CA" sz="1000" dirty="0" err="1"/>
              <a:t>Unsplash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45675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3EF1A-0FCE-408B-9255-E44C83CE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57768"/>
            <a:ext cx="8604448" cy="1647096"/>
          </a:xfrm>
        </p:spPr>
        <p:txBody>
          <a:bodyPr>
            <a:normAutofit/>
          </a:bodyPr>
          <a:lstStyle/>
          <a:p>
            <a:pPr algn="ctr"/>
            <a:r>
              <a:rPr lang="fr-CA" sz="5000" dirty="0"/>
              <a:t>Questions? </a:t>
            </a:r>
            <a:r>
              <a:rPr lang="fr-CA" sz="5000" dirty="0">
                <a:solidFill>
                  <a:schemeClr val="accent1"/>
                </a:solidFill>
              </a:rPr>
              <a:t>Réflexions?</a:t>
            </a:r>
            <a:r>
              <a:rPr lang="fr-CA" sz="5000" dirty="0"/>
              <a:t> Commentaires? </a:t>
            </a:r>
          </a:p>
        </p:txBody>
      </p:sp>
      <p:pic>
        <p:nvPicPr>
          <p:cNvPr id="6" name="Graphique 5" descr="Questions avec un remplissage uni">
            <a:extLst>
              <a:ext uri="{FF2B5EF4-FFF2-40B4-BE49-F238E27FC236}">
                <a16:creationId xmlns:a16="http://schemas.microsoft.com/office/drawing/2014/main" id="{5E869944-0E98-8401-79E5-F7B41E6A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8560" y="2924944"/>
            <a:ext cx="4176464" cy="417646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D2368-F22A-4D8E-AB6D-FAEC5038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2204864"/>
            <a:ext cx="5265091" cy="4095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500" b="1" dirty="0">
                <a:solidFill>
                  <a:schemeClr val="accent1"/>
                </a:solidFill>
              </a:rPr>
              <a:t>Contactez-moi !</a:t>
            </a:r>
          </a:p>
          <a:p>
            <a:pPr marL="0" indent="0">
              <a:buNone/>
            </a:pPr>
            <a:r>
              <a:rPr lang="fr-CA" sz="2500" b="1" dirty="0"/>
              <a:t>Johanne Thomson-Sweeny</a:t>
            </a:r>
          </a:p>
          <a:p>
            <a:pPr marL="0" indent="0">
              <a:buNone/>
            </a:pPr>
            <a:r>
              <a:rPr lang="fr-CA" sz="2500" dirty="0"/>
              <a:t>Johanne.thomson-sweeny@umontreal.ca</a:t>
            </a:r>
          </a:p>
        </p:txBody>
      </p:sp>
    </p:spTree>
    <p:extLst>
      <p:ext uri="{BB962C8B-B14F-4D97-AF65-F5344CB8AC3E}">
        <p14:creationId xmlns:p14="http://schemas.microsoft.com/office/powerpoint/2010/main" val="3571151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4517A2E9289C45ADF6B078DD63E638" ma:contentTypeVersion="16" ma:contentTypeDescription="Crée un document." ma:contentTypeScope="" ma:versionID="8f8fd37243bb45cb0364c088591e1df7">
  <xsd:schema xmlns:xsd="http://www.w3.org/2001/XMLSchema" xmlns:xs="http://www.w3.org/2001/XMLSchema" xmlns:p="http://schemas.microsoft.com/office/2006/metadata/properties" xmlns:ns2="1384fbfa-0805-4455-a94b-1c2365ea03f5" xmlns:ns3="f531cd5b-284f-4d42-ab7e-e036e95e5fb2" targetNamespace="http://schemas.microsoft.com/office/2006/metadata/properties" ma:root="true" ma:fieldsID="9da1c631e05e7b8664321a5cea71a854" ns2:_="" ns3:_="">
    <xsd:import namespace="1384fbfa-0805-4455-a94b-1c2365ea03f5"/>
    <xsd:import namespace="f531cd5b-284f-4d42-ab7e-e036e95e5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4fbfa-0805-4455-a94b-1c2365ea0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cd9ced9-9224-4d4a-9516-be0dd958f0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1cd5b-284f-4d42-ab7e-e036e95e5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17cb46-50f1-4aad-b02a-558cd4a9ae5f}" ma:internalName="TaxCatchAll" ma:showField="CatchAllData" ma:web="f531cd5b-284f-4d42-ab7e-e036e95e5f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84fbfa-0805-4455-a94b-1c2365ea03f5">
      <Terms xmlns="http://schemas.microsoft.com/office/infopath/2007/PartnerControls"/>
    </lcf76f155ced4ddcb4097134ff3c332f>
    <TaxCatchAll xmlns="f531cd5b-284f-4d42-ab7e-e036e95e5fb2" xsi:nil="true"/>
  </documentManagement>
</p:properties>
</file>

<file path=customXml/itemProps1.xml><?xml version="1.0" encoding="utf-8"?>
<ds:datastoreItem xmlns:ds="http://schemas.openxmlformats.org/officeDocument/2006/customXml" ds:itemID="{4D883214-98B4-4060-8B21-0FA61E98CAC9}"/>
</file>

<file path=customXml/itemProps2.xml><?xml version="1.0" encoding="utf-8"?>
<ds:datastoreItem xmlns:ds="http://schemas.openxmlformats.org/officeDocument/2006/customXml" ds:itemID="{E83003A6-47A1-49BB-842A-16718E6E2506}"/>
</file>

<file path=customXml/itemProps3.xml><?xml version="1.0" encoding="utf-8"?>
<ds:datastoreItem xmlns:ds="http://schemas.openxmlformats.org/officeDocument/2006/customXml" ds:itemID="{CC6B023A-B94E-42CF-A294-3851279AEDFC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4510</TotalTime>
  <Words>359</Words>
  <Application>Microsoft Office PowerPoint</Application>
  <PresentationFormat>Affichage à l'écran (4:3)</PresentationFormat>
  <Paragraphs>77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Courier New</vt:lpstr>
      <vt:lpstr>Tw Cen MT</vt:lpstr>
      <vt:lpstr>Tw Cen MT Condensed</vt:lpstr>
      <vt:lpstr>Wingdings 3</vt:lpstr>
      <vt:lpstr>Intégral</vt:lpstr>
      <vt:lpstr>les retrouvailles en adoption internationale</vt:lpstr>
      <vt:lpstr>La quête et la recherche des origines</vt:lpstr>
      <vt:lpstr>Projets de recherche</vt:lpstr>
      <vt:lpstr>Présentation PowerPoint</vt:lpstr>
      <vt:lpstr>Besoin d’un Meilleur encadrement de la recherche des origines</vt:lpstr>
      <vt:lpstr>À retenir</vt:lpstr>
      <vt:lpstr>Questions? Réflexions? Commentaires?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Johanne</dc:creator>
  <cp:lastModifiedBy>Johanne Thomson-Sweeny</cp:lastModifiedBy>
  <cp:revision>363</cp:revision>
  <dcterms:created xsi:type="dcterms:W3CDTF">2019-05-01T13:42:45Z</dcterms:created>
  <dcterms:modified xsi:type="dcterms:W3CDTF">2023-05-16T11:05:11Z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0x010100374517A2E9289C45ADF6B078DD63E638</vt:lpwstr>
  </property>
</Properties>
</file>