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4"/>
  </p:notesMasterIdLst>
  <p:sldIdLst>
    <p:sldId id="256" r:id="rId2"/>
    <p:sldId id="257" r:id="rId3"/>
    <p:sldId id="259" r:id="rId4"/>
    <p:sldId id="264" r:id="rId5"/>
    <p:sldId id="279" r:id="rId6"/>
    <p:sldId id="282" r:id="rId7"/>
    <p:sldId id="261" r:id="rId8"/>
    <p:sldId id="262" r:id="rId9"/>
    <p:sldId id="278" r:id="rId10"/>
    <p:sldId id="280" r:id="rId11"/>
    <p:sldId id="281" r:id="rId12"/>
    <p:sldId id="275" r:id="rId13"/>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1147" autoAdjust="0"/>
  </p:normalViewPr>
  <p:slideViewPr>
    <p:cSldViewPr snapToGrid="0">
      <p:cViewPr varScale="1">
        <p:scale>
          <a:sx n="105" d="100"/>
          <a:sy n="105"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B72651-0A8C-4F2E-BA6A-24D7DD517D96}" type="datetimeFigureOut">
              <a:rPr lang="fr-CA" smtClean="0"/>
              <a:t>2023-05-12</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0D74F2-C844-4909-B7F4-771C6FD4A022}" type="slidenum">
              <a:rPr lang="fr-CA" smtClean="0"/>
              <a:t>‹N°›</a:t>
            </a:fld>
            <a:endParaRPr lang="fr-CA"/>
          </a:p>
        </p:txBody>
      </p:sp>
    </p:spTree>
    <p:extLst>
      <p:ext uri="{BB962C8B-B14F-4D97-AF65-F5344CB8AC3E}">
        <p14:creationId xmlns:p14="http://schemas.microsoft.com/office/powerpoint/2010/main" val="83374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30D74F2-C844-4909-B7F4-771C6FD4A022}" type="slidenum">
              <a:rPr lang="fr-CA" smtClean="0"/>
              <a:t>1</a:t>
            </a:fld>
            <a:endParaRPr lang="fr-CA"/>
          </a:p>
        </p:txBody>
      </p:sp>
    </p:spTree>
    <p:extLst>
      <p:ext uri="{BB962C8B-B14F-4D97-AF65-F5344CB8AC3E}">
        <p14:creationId xmlns:p14="http://schemas.microsoft.com/office/powerpoint/2010/main" val="70648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30D74F2-C844-4909-B7F4-771C6FD4A022}" type="slidenum">
              <a:rPr lang="fr-CA" smtClean="0"/>
              <a:t>11</a:t>
            </a:fld>
            <a:endParaRPr lang="fr-CA"/>
          </a:p>
        </p:txBody>
      </p:sp>
    </p:spTree>
    <p:extLst>
      <p:ext uri="{BB962C8B-B14F-4D97-AF65-F5344CB8AC3E}">
        <p14:creationId xmlns:p14="http://schemas.microsoft.com/office/powerpoint/2010/main" val="414653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30D74F2-C844-4909-B7F4-771C6FD4A022}" type="slidenum">
              <a:rPr lang="fr-CA" smtClean="0"/>
              <a:t>12</a:t>
            </a:fld>
            <a:endParaRPr lang="fr-CA"/>
          </a:p>
        </p:txBody>
      </p:sp>
    </p:spTree>
    <p:extLst>
      <p:ext uri="{BB962C8B-B14F-4D97-AF65-F5344CB8AC3E}">
        <p14:creationId xmlns:p14="http://schemas.microsoft.com/office/powerpoint/2010/main" val="2085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30D74F2-C844-4909-B7F4-771C6FD4A022}" type="slidenum">
              <a:rPr lang="fr-CA" smtClean="0"/>
              <a:t>2</a:t>
            </a:fld>
            <a:endParaRPr lang="fr-CA"/>
          </a:p>
        </p:txBody>
      </p:sp>
    </p:spTree>
    <p:extLst>
      <p:ext uri="{BB962C8B-B14F-4D97-AF65-F5344CB8AC3E}">
        <p14:creationId xmlns:p14="http://schemas.microsoft.com/office/powerpoint/2010/main" val="424693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 clinique existe de puis 2008 pour</a:t>
            </a:r>
            <a:r>
              <a:rPr lang="fr-CA" baseline="0" dirty="0" smtClean="0"/>
              <a:t> le mandat d’ECP. </a:t>
            </a:r>
            <a:endParaRPr lang="fr-CA" dirty="0"/>
          </a:p>
        </p:txBody>
      </p:sp>
      <p:sp>
        <p:nvSpPr>
          <p:cNvPr id="4" name="Espace réservé du numéro de diapositive 3"/>
          <p:cNvSpPr>
            <a:spLocks noGrp="1"/>
          </p:cNvSpPr>
          <p:nvPr>
            <p:ph type="sldNum" sz="quarter" idx="10"/>
          </p:nvPr>
        </p:nvSpPr>
        <p:spPr/>
        <p:txBody>
          <a:bodyPr/>
          <a:lstStyle/>
          <a:p>
            <a:fld id="{930D74F2-C844-4909-B7F4-771C6FD4A022}" type="slidenum">
              <a:rPr lang="fr-CA" smtClean="0"/>
              <a:t>3</a:t>
            </a:fld>
            <a:endParaRPr lang="fr-CA"/>
          </a:p>
        </p:txBody>
      </p:sp>
    </p:spTree>
    <p:extLst>
      <p:ext uri="{BB962C8B-B14F-4D97-AF65-F5344CB8AC3E}">
        <p14:creationId xmlns:p14="http://schemas.microsoft.com/office/powerpoint/2010/main" val="206802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30D74F2-C844-4909-B7F4-771C6FD4A022}" type="slidenum">
              <a:rPr lang="fr-CA" smtClean="0"/>
              <a:t>4</a:t>
            </a:fld>
            <a:endParaRPr lang="fr-CA"/>
          </a:p>
        </p:txBody>
      </p:sp>
    </p:spTree>
    <p:extLst>
      <p:ext uri="{BB962C8B-B14F-4D97-AF65-F5344CB8AC3E}">
        <p14:creationId xmlns:p14="http://schemas.microsoft.com/office/powerpoint/2010/main" val="354989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30D74F2-C844-4909-B7F4-771C6FD4A022}" type="slidenum">
              <a:rPr lang="fr-CA" smtClean="0"/>
              <a:t>5</a:t>
            </a:fld>
            <a:endParaRPr lang="fr-CA"/>
          </a:p>
        </p:txBody>
      </p:sp>
    </p:spTree>
    <p:extLst>
      <p:ext uri="{BB962C8B-B14F-4D97-AF65-F5344CB8AC3E}">
        <p14:creationId xmlns:p14="http://schemas.microsoft.com/office/powerpoint/2010/main" val="335004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Importance de mentionner :</a:t>
            </a:r>
          </a:p>
          <a:p>
            <a:pPr marL="174708" indent="-174708">
              <a:buFont typeface="Arial" panose="020B0604020202020204" pitchFamily="34" charset="0"/>
              <a:buChar char="•"/>
            </a:pPr>
            <a:r>
              <a:rPr lang="fr-CA" dirty="0" smtClean="0"/>
              <a:t>qu’il s’agit d’un continuum et non pas de catégories</a:t>
            </a:r>
          </a:p>
          <a:p>
            <a:pPr marL="174708" indent="-174708" defTabSz="931774">
              <a:buFont typeface="Arial" panose="020B0604020202020204" pitchFamily="34" charset="0"/>
              <a:buChar char="•"/>
              <a:defRPr/>
            </a:pPr>
            <a:r>
              <a:rPr lang="fr-CA" dirty="0"/>
              <a:t>dans le cadre de la Loi sur la protection de la jeunesse, l’évaluateur est appelé à juger de la capacité du parent à satisfaire minimalement les besoins essentiels de l’enfant, à assurer la sécurité de celui-ci et la poursuite de son bon développement à long terme. </a:t>
            </a:r>
          </a:p>
          <a:p>
            <a:pPr marL="174708" indent="-174708">
              <a:buFont typeface="Arial" panose="020B0604020202020204" pitchFamily="34" charset="0"/>
              <a:buChar char="•"/>
            </a:pPr>
            <a:r>
              <a:rPr lang="fr-CA" dirty="0"/>
              <a:t>développer certaines balises, quoique partielles et imparfaites</a:t>
            </a:r>
            <a:endParaRPr lang="fr-CA" dirty="0" smtClean="0"/>
          </a:p>
          <a:p>
            <a:r>
              <a:rPr lang="fr-CA" dirty="0"/>
              <a:t>Le  terme « compétences parentales » fait référence aux aptitudes et habiletés actuelles que démontre le parent dans ses interactions avec l’enfant.  Il s’agit  des agissements du parent, de ses conduites et ses attitudes face à l’enfant ; ce qu’il fait, dans les faits, au moment de l’évaluation (</a:t>
            </a:r>
            <a:r>
              <a:rPr lang="fr-CA" dirty="0" err="1"/>
              <a:t>Steinhauer</a:t>
            </a:r>
            <a:r>
              <a:rPr lang="fr-CA" dirty="0"/>
              <a:t>, 1996).</a:t>
            </a:r>
          </a:p>
          <a:p>
            <a:r>
              <a:rPr lang="fr-CA" dirty="0" err="1"/>
              <a:t>Conley</a:t>
            </a:r>
            <a:r>
              <a:rPr lang="fr-CA" dirty="0"/>
              <a:t> (2003) définit les « capacités parentales » comme la capacité d’une personne à exercer son rôle parental de manière « suffisamment bonne » à long terme. </a:t>
            </a:r>
          </a:p>
          <a:p>
            <a:r>
              <a:rPr lang="fr-CA" dirty="0"/>
              <a:t>Par exemple, un parent peut être en mesure d’exercer son rôle parental sur une courte période de temps dans un contexte spécifique (ex. : visite supervisée dans un milieu neutre), donc démontrer certaines compétences ou habiletés parentales, mais ne pas posséder les capacités parentales lui permettant d’exercer efficacement son rôle parental à long terme (</a:t>
            </a:r>
            <a:r>
              <a:rPr lang="fr-CA" dirty="0" err="1"/>
              <a:t>Conley</a:t>
            </a:r>
            <a:r>
              <a:rPr lang="fr-CA" dirty="0"/>
              <a:t>, 2003). </a:t>
            </a:r>
          </a:p>
          <a:p>
            <a:r>
              <a:rPr lang="fr-CA" dirty="0"/>
              <a:t>Ces deux outils ont pour objectif d’assurer une compréhension commune de la terminologie employée dans le cadre des évaluations des capacités parentales </a:t>
            </a:r>
          </a:p>
        </p:txBody>
      </p:sp>
      <p:sp>
        <p:nvSpPr>
          <p:cNvPr id="4" name="Espace réservé du numéro de diapositive 3"/>
          <p:cNvSpPr>
            <a:spLocks noGrp="1"/>
          </p:cNvSpPr>
          <p:nvPr>
            <p:ph type="sldNum" sz="quarter" idx="10"/>
          </p:nvPr>
        </p:nvSpPr>
        <p:spPr/>
        <p:txBody>
          <a:bodyPr/>
          <a:lstStyle/>
          <a:p>
            <a:fld id="{930D74F2-C844-4909-B7F4-771C6FD4A022}" type="slidenum">
              <a:rPr lang="fr-CA" smtClean="0"/>
              <a:t>7</a:t>
            </a:fld>
            <a:endParaRPr lang="fr-CA"/>
          </a:p>
        </p:txBody>
      </p:sp>
    </p:spTree>
    <p:extLst>
      <p:ext uri="{BB962C8B-B14F-4D97-AF65-F5344CB8AC3E}">
        <p14:creationId xmlns:p14="http://schemas.microsoft.com/office/powerpoint/2010/main" val="11260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Feuille</a:t>
            </a:r>
            <a:r>
              <a:rPr lang="fr-CA" baseline="0" dirty="0" smtClean="0"/>
              <a:t> bleue (sur quoi on se base pour statuer sur le potentiel de changement)</a:t>
            </a:r>
            <a:endParaRPr lang="fr-CA" dirty="0"/>
          </a:p>
        </p:txBody>
      </p:sp>
      <p:sp>
        <p:nvSpPr>
          <p:cNvPr id="4" name="Espace réservé du numéro de diapositive 3"/>
          <p:cNvSpPr>
            <a:spLocks noGrp="1"/>
          </p:cNvSpPr>
          <p:nvPr>
            <p:ph type="sldNum" sz="quarter" idx="10"/>
          </p:nvPr>
        </p:nvSpPr>
        <p:spPr/>
        <p:txBody>
          <a:bodyPr/>
          <a:lstStyle/>
          <a:p>
            <a:fld id="{930D74F2-C844-4909-B7F4-771C6FD4A022}" type="slidenum">
              <a:rPr lang="fr-CA" smtClean="0"/>
              <a:t>8</a:t>
            </a:fld>
            <a:endParaRPr lang="fr-CA"/>
          </a:p>
        </p:txBody>
      </p:sp>
    </p:spTree>
    <p:extLst>
      <p:ext uri="{BB962C8B-B14F-4D97-AF65-F5344CB8AC3E}">
        <p14:creationId xmlns:p14="http://schemas.microsoft.com/office/powerpoint/2010/main" val="23173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30D74F2-C844-4909-B7F4-771C6FD4A022}" type="slidenum">
              <a:rPr lang="fr-CA" smtClean="0"/>
              <a:t>9</a:t>
            </a:fld>
            <a:endParaRPr lang="fr-CA"/>
          </a:p>
        </p:txBody>
      </p:sp>
    </p:spTree>
    <p:extLst>
      <p:ext uri="{BB962C8B-B14F-4D97-AF65-F5344CB8AC3E}">
        <p14:creationId xmlns:p14="http://schemas.microsoft.com/office/powerpoint/2010/main" val="246859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30D74F2-C844-4909-B7F4-771C6FD4A022}" type="slidenum">
              <a:rPr lang="fr-CA" smtClean="0"/>
              <a:t>10</a:t>
            </a:fld>
            <a:endParaRPr lang="fr-CA"/>
          </a:p>
        </p:txBody>
      </p:sp>
    </p:spTree>
    <p:extLst>
      <p:ext uri="{BB962C8B-B14F-4D97-AF65-F5344CB8AC3E}">
        <p14:creationId xmlns:p14="http://schemas.microsoft.com/office/powerpoint/2010/main" val="282625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DB7A607-41CB-4E67-A867-C54FDF174774}" type="datetimeFigureOut">
              <a:rPr lang="fr-CA" smtClean="0"/>
              <a:t>2023-05-12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63471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DB7A607-41CB-4E67-A867-C54FDF174774}" type="datetimeFigureOut">
              <a:rPr lang="fr-CA" smtClean="0"/>
              <a:t>2023-05-12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224094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DB7A607-41CB-4E67-A867-C54FDF174774}" type="datetimeFigureOut">
              <a:rPr lang="fr-CA" smtClean="0"/>
              <a:t>2023-05-12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74106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DB7A607-41CB-4E67-A867-C54FDF174774}" type="datetimeFigureOut">
              <a:rPr lang="fr-CA" smtClean="0"/>
              <a:t>2023-05-12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EA58954-2EBE-4EB2-B27D-B7EF3BFD046D}" type="slidenum">
              <a:rPr lang="fr-CA" smtClean="0"/>
              <a:t>‹N°›</a:t>
            </a:fld>
            <a:endParaRPr lang="fr-C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81423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DB7A607-41CB-4E67-A867-C54FDF174774}" type="datetimeFigureOut">
              <a:rPr lang="fr-CA" smtClean="0"/>
              <a:t>2023-05-12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39213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B7A607-41CB-4E67-A867-C54FDF174774}" type="datetimeFigureOut">
              <a:rPr lang="fr-CA" smtClean="0"/>
              <a:t>2023-05-12</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259889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B7A607-41CB-4E67-A867-C54FDF174774}" type="datetimeFigureOut">
              <a:rPr lang="fr-CA" smtClean="0"/>
              <a:t>2023-05-12</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3857176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DB7A607-41CB-4E67-A867-C54FDF174774}" type="datetimeFigureOut">
              <a:rPr lang="fr-CA" smtClean="0"/>
              <a:t>2023-05-12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364740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DB7A607-41CB-4E67-A867-C54FDF174774}" type="datetimeFigureOut">
              <a:rPr lang="fr-CA" smtClean="0"/>
              <a:t>2023-05-12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369287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DB7A607-41CB-4E67-A867-C54FDF174774}" type="datetimeFigureOut">
              <a:rPr lang="fr-CA" smtClean="0"/>
              <a:t>2023-05-12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154508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DB7A607-41CB-4E67-A867-C54FDF174774}" type="datetimeFigureOut">
              <a:rPr lang="fr-CA" smtClean="0"/>
              <a:t>2023-05-12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77646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DB7A607-41CB-4E67-A867-C54FDF174774}" type="datetimeFigureOut">
              <a:rPr lang="fr-CA" smtClean="0"/>
              <a:t>2023-05-12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417763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DB7A607-41CB-4E67-A867-C54FDF174774}" type="datetimeFigureOut">
              <a:rPr lang="fr-CA" smtClean="0"/>
              <a:t>2023-05-12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383994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7DB7A607-41CB-4E67-A867-C54FDF174774}" type="datetimeFigureOut">
              <a:rPr lang="fr-CA" smtClean="0"/>
              <a:t>2023-05-12</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397600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DB7A607-41CB-4E67-A867-C54FDF174774}" type="datetimeFigureOut">
              <a:rPr lang="fr-CA" smtClean="0"/>
              <a:t>2023-05-12</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291524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7DB7A607-41CB-4E67-A867-C54FDF174774}" type="datetimeFigureOut">
              <a:rPr lang="fr-CA" smtClean="0"/>
              <a:t>2023-05-12</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319098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DB7A607-41CB-4E67-A867-C54FDF174774}" type="datetimeFigureOut">
              <a:rPr lang="fr-CA" smtClean="0"/>
              <a:t>2023-05-12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EA58954-2EBE-4EB2-B27D-B7EF3BFD046D}" type="slidenum">
              <a:rPr lang="fr-CA" smtClean="0"/>
              <a:t>‹N°›</a:t>
            </a:fld>
            <a:endParaRPr lang="fr-CA"/>
          </a:p>
        </p:txBody>
      </p:sp>
    </p:spTree>
    <p:extLst>
      <p:ext uri="{BB962C8B-B14F-4D97-AF65-F5344CB8AC3E}">
        <p14:creationId xmlns:p14="http://schemas.microsoft.com/office/powerpoint/2010/main" val="21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DB7A607-41CB-4E67-A867-C54FDF174774}" type="datetimeFigureOut">
              <a:rPr lang="fr-CA" smtClean="0"/>
              <a:t>2023-05-12</a:t>
            </a:fld>
            <a:endParaRPr lang="fr-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A58954-2EBE-4EB2-B27D-B7EF3BFD046D}" type="slidenum">
              <a:rPr lang="fr-CA" smtClean="0"/>
              <a:t>‹N°›</a:t>
            </a:fld>
            <a:endParaRPr lang="fr-CA"/>
          </a:p>
        </p:txBody>
      </p:sp>
    </p:spTree>
    <p:extLst>
      <p:ext uri="{BB962C8B-B14F-4D97-AF65-F5344CB8AC3E}">
        <p14:creationId xmlns:p14="http://schemas.microsoft.com/office/powerpoint/2010/main" val="408114631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9350" y="2309219"/>
            <a:ext cx="8825658" cy="3329581"/>
          </a:xfrm>
        </p:spPr>
        <p:txBody>
          <a:bodyPr/>
          <a:lstStyle/>
          <a:p>
            <a:r>
              <a:rPr lang="fr-CA" sz="2800" dirty="0"/>
              <a:t/>
            </a:r>
            <a:br>
              <a:rPr lang="fr-CA" sz="2800" dirty="0"/>
            </a:br>
            <a:r>
              <a:rPr lang="fr-CA" sz="2800" dirty="0" smtClean="0"/>
              <a:t>   </a:t>
            </a:r>
            <a:br>
              <a:rPr lang="fr-CA" sz="2800" dirty="0" smtClean="0"/>
            </a:br>
            <a:r>
              <a:rPr lang="fr-CA" sz="2800" dirty="0"/>
              <a:t> </a:t>
            </a:r>
            <a:r>
              <a:rPr lang="fr-CA" sz="2800" dirty="0" smtClean="0"/>
              <a:t>   </a:t>
            </a:r>
            <a:br>
              <a:rPr lang="fr-CA" sz="2800" dirty="0" smtClean="0"/>
            </a:br>
            <a:r>
              <a:rPr lang="fr-CA" sz="2800" dirty="0"/>
              <a:t/>
            </a:r>
            <a:br>
              <a:rPr lang="fr-CA" sz="2800" dirty="0"/>
            </a:br>
            <a:r>
              <a:rPr lang="fr-CA" sz="2800" dirty="0" smtClean="0"/>
              <a:t/>
            </a:r>
            <a:br>
              <a:rPr lang="fr-CA" sz="2800" dirty="0" smtClean="0"/>
            </a:br>
            <a:r>
              <a:rPr lang="fr-CA" sz="2800" dirty="0"/>
              <a:t/>
            </a:r>
            <a:br>
              <a:rPr lang="fr-CA" sz="2800" dirty="0"/>
            </a:br>
            <a:r>
              <a:rPr lang="fr-CA" sz="2800" dirty="0" smtClean="0"/>
              <a:t/>
            </a:r>
            <a:br>
              <a:rPr lang="fr-CA" sz="2800" dirty="0" smtClean="0"/>
            </a:br>
            <a:r>
              <a:rPr lang="fr-CA" sz="2800" dirty="0"/>
              <a:t/>
            </a:r>
            <a:br>
              <a:rPr lang="fr-CA" sz="2800" dirty="0"/>
            </a:br>
            <a:r>
              <a:rPr lang="fr-CA" sz="2800" dirty="0" smtClean="0"/>
              <a:t>    </a:t>
            </a:r>
            <a:r>
              <a:rPr lang="fr-CA" sz="3200" dirty="0" smtClean="0"/>
              <a:t>Clinique-externe </a:t>
            </a:r>
            <a:r>
              <a:rPr lang="fr-CA" sz="3200" dirty="0"/>
              <a:t>du service spécialisé </a:t>
            </a:r>
            <a:r>
              <a:rPr lang="fr-CA" sz="3200" dirty="0" smtClean="0"/>
              <a:t>   	d'évaluation </a:t>
            </a:r>
            <a:r>
              <a:rPr lang="fr-CA" sz="3200" dirty="0"/>
              <a:t>et </a:t>
            </a:r>
            <a:r>
              <a:rPr lang="fr-CA" sz="3200" dirty="0" smtClean="0"/>
              <a:t>d'intervention </a:t>
            </a:r>
            <a:r>
              <a:rPr lang="fr-CA" sz="3200" dirty="0"/>
              <a:t>auprès des </a:t>
            </a:r>
            <a:r>
              <a:rPr lang="fr-CA" sz="3200" dirty="0" smtClean="0"/>
              <a:t>	petits </a:t>
            </a:r>
            <a:r>
              <a:rPr lang="fr-CA" sz="3200" dirty="0"/>
              <a:t>et leurs </a:t>
            </a:r>
            <a:r>
              <a:rPr lang="fr-CA" sz="3200" dirty="0" smtClean="0"/>
              <a:t>parents. </a:t>
            </a:r>
            <a:br>
              <a:rPr lang="fr-CA" sz="3200" dirty="0" smtClean="0"/>
            </a:br>
            <a:r>
              <a:rPr lang="fr-CA" sz="2400" dirty="0" smtClean="0"/>
              <a:t/>
            </a:r>
            <a:br>
              <a:rPr lang="fr-CA" sz="2400" dirty="0" smtClean="0"/>
            </a:br>
            <a:r>
              <a:rPr lang="fr-CA" sz="2400" dirty="0"/>
              <a:t/>
            </a:r>
            <a:br>
              <a:rPr lang="fr-CA" sz="2400" dirty="0"/>
            </a:br>
            <a:r>
              <a:rPr lang="fr-CA" sz="2400" dirty="0"/>
              <a:t/>
            </a:r>
            <a:br>
              <a:rPr lang="fr-CA" sz="2400" dirty="0"/>
            </a:br>
            <a:endParaRPr lang="fr-CA" sz="2400" dirty="0"/>
          </a:p>
        </p:txBody>
      </p:sp>
      <p:sp>
        <p:nvSpPr>
          <p:cNvPr id="3" name="Sous-titre 2"/>
          <p:cNvSpPr>
            <a:spLocks noGrp="1"/>
          </p:cNvSpPr>
          <p:nvPr>
            <p:ph type="subTitle" idx="1"/>
          </p:nvPr>
        </p:nvSpPr>
        <p:spPr/>
        <p:txBody>
          <a:bodyPr/>
          <a:lstStyle/>
          <a:p>
            <a:r>
              <a:rPr lang="fr-CA" dirty="0" smtClean="0"/>
              <a:t>                    </a:t>
            </a:r>
            <a:endParaRPr lang="fr-CA" sz="24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3" y="-90880"/>
            <a:ext cx="3810000" cy="1962150"/>
          </a:xfrm>
          <a:prstGeom prst="rect">
            <a:avLst/>
          </a:prstGeom>
        </p:spPr>
      </p:pic>
      <p:pic>
        <p:nvPicPr>
          <p:cNvPr id="5" name="Image 4"/>
          <p:cNvPicPr>
            <a:picLocks noChangeAspect="1"/>
          </p:cNvPicPr>
          <p:nvPr/>
        </p:nvPicPr>
        <p:blipFill>
          <a:blip r:embed="rId4"/>
          <a:stretch>
            <a:fillRect/>
          </a:stretch>
        </p:blipFill>
        <p:spPr>
          <a:xfrm>
            <a:off x="7517225" y="3895344"/>
            <a:ext cx="1520199" cy="2322314"/>
          </a:xfrm>
          <a:prstGeom prst="rect">
            <a:avLst/>
          </a:prstGeom>
        </p:spPr>
      </p:pic>
    </p:spTree>
    <p:extLst>
      <p:ext uri="{BB962C8B-B14F-4D97-AF65-F5344CB8AC3E}">
        <p14:creationId xmlns:p14="http://schemas.microsoft.com/office/powerpoint/2010/main" val="4204878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smtClean="0"/>
              <a:t>ECP et adoption</a:t>
            </a:r>
            <a:endParaRPr lang="fr-CA" sz="4000" dirty="0"/>
          </a:p>
        </p:txBody>
      </p:sp>
      <p:sp>
        <p:nvSpPr>
          <p:cNvPr id="3" name="Espace réservé du contenu 2"/>
          <p:cNvSpPr>
            <a:spLocks noGrp="1"/>
          </p:cNvSpPr>
          <p:nvPr>
            <p:ph idx="1"/>
          </p:nvPr>
        </p:nvSpPr>
        <p:spPr>
          <a:xfrm>
            <a:off x="1103312" y="1355834"/>
            <a:ext cx="8946541" cy="4892565"/>
          </a:xfrm>
        </p:spPr>
        <p:txBody>
          <a:bodyPr>
            <a:normAutofit lnSpcReduction="10000"/>
          </a:bodyPr>
          <a:lstStyle/>
          <a:p>
            <a:pPr marL="0" indent="0">
              <a:buNone/>
            </a:pPr>
            <a:endParaRPr lang="fr-CA" dirty="0" smtClean="0"/>
          </a:p>
          <a:p>
            <a:r>
              <a:rPr lang="fr-CA" dirty="0" smtClean="0"/>
              <a:t>En regard de l’adoption , si on regarde les trois critères légaux, l’ECP peut contribuer à documenter chacun des trois critères:</a:t>
            </a:r>
          </a:p>
          <a:p>
            <a:r>
              <a:rPr lang="fr-CA" dirty="0" smtClean="0"/>
              <a:t>1. le parent a abandonné ou n’exerce plus ses responsabilités parentales depuis au moins six mois : s’il ne s’agit pas d’un abandon clair, l’ECP peut-être utile pour démontrer que le parent n’exerce pas son autorité parentale, qu’il s’intéresse peu au développement de son enfant ou qu’il ne se mobilise pas pour régler ses difficultés.</a:t>
            </a:r>
          </a:p>
          <a:p>
            <a:r>
              <a:rPr lang="fr-CA" dirty="0" smtClean="0"/>
              <a:t>2. l’improbabilité que le tuteur reprenne la garde et assume le soin, l’entretien ou l’éducation de l’enfant. Pour cet aspect, on cherche à évaluer plusieurs aspects qui sont détaillés spécifiquement dans l’ECP tels la présence ou l’absence de reconnaissance quand aux motifs de compromission, la présence ou l’absence de changements significatifs chez le parent en lien avec les motifs de compromission.</a:t>
            </a:r>
          </a:p>
          <a:p>
            <a:endParaRPr lang="fr-CA" dirty="0" smtClean="0"/>
          </a:p>
          <a:p>
            <a:endParaRPr lang="fr-CA" dirty="0"/>
          </a:p>
        </p:txBody>
      </p:sp>
    </p:spTree>
    <p:extLst>
      <p:ext uri="{BB962C8B-B14F-4D97-AF65-F5344CB8AC3E}">
        <p14:creationId xmlns:p14="http://schemas.microsoft.com/office/powerpoint/2010/main" val="1847515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ECP et adoption</a:t>
            </a:r>
            <a:endParaRPr lang="fr-CA" dirty="0"/>
          </a:p>
        </p:txBody>
      </p:sp>
      <p:sp>
        <p:nvSpPr>
          <p:cNvPr id="3" name="Espace réservé du contenu 2"/>
          <p:cNvSpPr>
            <a:spLocks noGrp="1"/>
          </p:cNvSpPr>
          <p:nvPr>
            <p:ph idx="1"/>
          </p:nvPr>
        </p:nvSpPr>
        <p:spPr/>
        <p:txBody>
          <a:bodyPr>
            <a:normAutofit fontScale="92500" lnSpcReduction="20000"/>
          </a:bodyPr>
          <a:lstStyle/>
          <a:p>
            <a:r>
              <a:rPr lang="fr-CA" dirty="0" smtClean="0"/>
              <a:t>3. l’intérêt de l’enfant d’être adopté:  dans ce critère on regarde plus spécifiquement la qualité du lien entre l’enfant et ses parents d’accueil mais aussi son développement. L’ECP comporte une évaluation du développement de l’enfant! Si elle n’est plus d’actualité au moment de l’adoption, elle pourra toutefois servir à documenter l’évolution de l’enfant dans son milieu d’accueil puisque qu’une nouvelle évaluation est faite six mois après la première lorsque l’enfant présentait des indices de retard de développement.</a:t>
            </a:r>
          </a:p>
          <a:p>
            <a:endParaRPr lang="fr-CA" dirty="0"/>
          </a:p>
          <a:p>
            <a:r>
              <a:rPr lang="fr-CA" dirty="0" smtClean="0"/>
              <a:t>L’ECP est un outil parmi les autres à la disposition de la personne autorisée afin soutenir sa prise de décision. Toutefois, une évaluation concluant à des capacités limitées et à un faible potentiel de changement chez un parent ne mène pas forcément au placement de l’enfant ou ne le rende disponible à l’adoption puisque la situation doit être appréhendée dans son ensemble et la décision prise dans le meilleur intérêt de l’enfant.</a:t>
            </a:r>
            <a:endParaRPr lang="fr-CA" dirty="0"/>
          </a:p>
        </p:txBody>
      </p:sp>
      <p:pic>
        <p:nvPicPr>
          <p:cNvPr id="4" name="Image 3"/>
          <p:cNvPicPr>
            <a:picLocks noChangeAspect="1"/>
          </p:cNvPicPr>
          <p:nvPr/>
        </p:nvPicPr>
        <p:blipFill>
          <a:blip r:embed="rId3"/>
          <a:stretch>
            <a:fillRect/>
          </a:stretch>
        </p:blipFill>
        <p:spPr>
          <a:xfrm>
            <a:off x="7045261" y="452718"/>
            <a:ext cx="2519363" cy="1400530"/>
          </a:xfrm>
          <a:prstGeom prst="rect">
            <a:avLst/>
          </a:prstGeom>
        </p:spPr>
      </p:pic>
    </p:spTree>
    <p:extLst>
      <p:ext uri="{BB962C8B-B14F-4D97-AF65-F5344CB8AC3E}">
        <p14:creationId xmlns:p14="http://schemas.microsoft.com/office/powerpoint/2010/main" val="390260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pic>
        <p:nvPicPr>
          <p:cNvPr id="5" name="Espace réservé du contenu 4"/>
          <p:cNvPicPr>
            <a:picLocks noGrp="1" noChangeAspect="1"/>
          </p:cNvPicPr>
          <p:nvPr>
            <p:ph idx="1"/>
          </p:nvPr>
        </p:nvPicPr>
        <p:blipFill>
          <a:blip r:embed="rId3"/>
          <a:stretch>
            <a:fillRect/>
          </a:stretch>
        </p:blipFill>
        <p:spPr>
          <a:xfrm>
            <a:off x="2157985" y="1604458"/>
            <a:ext cx="7424928" cy="3916709"/>
          </a:xfrm>
          <a:prstGeom prst="rect">
            <a:avLst/>
          </a:prstGeom>
        </p:spPr>
      </p:pic>
    </p:spTree>
    <p:extLst>
      <p:ext uri="{BB962C8B-B14F-4D97-AF65-F5344CB8AC3E}">
        <p14:creationId xmlns:p14="http://schemas.microsoft.com/office/powerpoint/2010/main" val="1859919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0800000" flipV="1">
            <a:off x="646111" y="1853248"/>
            <a:ext cx="9404723" cy="3825176"/>
          </a:xfrm>
        </p:spPr>
        <p:txBody>
          <a:bodyPr/>
          <a:lstStyle/>
          <a:p>
            <a:r>
              <a:rPr lang="fr-CA" sz="1600" dirty="0" smtClean="0"/>
              <a:t>Notre équipe est composée de 12 spécialistes en activités cliniques formés principalement en travail social et en psychoéducation, de 11 éducateurs, d’une adjointe administrative, d’une adjointe clinique et d’un chef de service. De plus, nous accueillons chaque année deux ou trois stagiaires à la maîtrise en psychoéducation.</a:t>
            </a:r>
            <a:br>
              <a:rPr lang="fr-CA" sz="1600" dirty="0" smtClean="0"/>
            </a:br>
            <a:r>
              <a:rPr lang="fr-CA" sz="1600" dirty="0" smtClean="0"/>
              <a:t/>
            </a:r>
            <a:br>
              <a:rPr lang="fr-CA" sz="1600" dirty="0" smtClean="0"/>
            </a:br>
            <a:r>
              <a:rPr lang="fr-CA" sz="1600" dirty="0"/>
              <a:t/>
            </a:r>
            <a:br>
              <a:rPr lang="fr-CA" sz="1600" dirty="0"/>
            </a:br>
            <a:r>
              <a:rPr lang="fr-CA" sz="1600" dirty="0" smtClean="0"/>
              <a:t>Le service a pour mandat l’évaluation des capacités parentales des parents biologiques et la supervision des contacts parents-enfants.</a:t>
            </a:r>
            <a:r>
              <a:rPr lang="fr-CA" sz="1600" dirty="0"/>
              <a:t/>
            </a:r>
            <a:br>
              <a:rPr lang="fr-CA" sz="1600" dirty="0"/>
            </a:br>
            <a:r>
              <a:rPr lang="fr-CA" sz="1600" dirty="0" smtClean="0"/>
              <a:t/>
            </a:r>
            <a:br>
              <a:rPr lang="fr-CA" sz="1600" dirty="0" smtClean="0"/>
            </a:br>
            <a:r>
              <a:rPr lang="fr-CA" sz="1600" dirty="0" smtClean="0"/>
              <a:t>L’ECP intervient lorsque le sécurité et le développement de l’enfant ont été déclaré compromis par l’intervenant responsable de l’évaluation du signalement donc au début de la prise en charge de la situation de l’enfant par les services de protection de la jeunesse.</a:t>
            </a:r>
            <a:endParaRPr lang="fr-CA" sz="1600" dirty="0"/>
          </a:p>
        </p:txBody>
      </p:sp>
      <p:sp>
        <p:nvSpPr>
          <p:cNvPr id="5" name="ZoneTexte 4"/>
          <p:cNvSpPr txBox="1"/>
          <p:nvPr/>
        </p:nvSpPr>
        <p:spPr>
          <a:xfrm>
            <a:off x="1207008" y="813816"/>
            <a:ext cx="8595360" cy="707886"/>
          </a:xfrm>
          <a:prstGeom prst="rect">
            <a:avLst/>
          </a:prstGeom>
          <a:noFill/>
        </p:spPr>
        <p:txBody>
          <a:bodyPr wrap="square" rtlCol="0">
            <a:spAutoFit/>
          </a:bodyPr>
          <a:lstStyle/>
          <a:p>
            <a:r>
              <a:rPr lang="fr-CA" sz="4000" dirty="0" smtClean="0"/>
              <a:t>La clinique externe</a:t>
            </a:r>
            <a:endParaRPr lang="fr-CA" sz="4000" dirty="0"/>
          </a:p>
        </p:txBody>
      </p:sp>
      <p:pic>
        <p:nvPicPr>
          <p:cNvPr id="3" name="Image 2"/>
          <p:cNvPicPr>
            <a:picLocks noChangeAspect="1"/>
          </p:cNvPicPr>
          <p:nvPr/>
        </p:nvPicPr>
        <p:blipFill>
          <a:blip r:embed="rId3"/>
          <a:stretch>
            <a:fillRect/>
          </a:stretch>
        </p:blipFill>
        <p:spPr>
          <a:xfrm>
            <a:off x="4557782" y="5001768"/>
            <a:ext cx="2403850" cy="1603819"/>
          </a:xfrm>
          <a:prstGeom prst="rect">
            <a:avLst/>
          </a:prstGeom>
        </p:spPr>
      </p:pic>
    </p:spTree>
    <p:extLst>
      <p:ext uri="{BB962C8B-B14F-4D97-AF65-F5344CB8AC3E}">
        <p14:creationId xmlns:p14="http://schemas.microsoft.com/office/powerpoint/2010/main" val="1335032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891450"/>
          </a:xfrm>
        </p:spPr>
        <p:txBody>
          <a:bodyPr/>
          <a:lstStyle/>
          <a:p>
            <a:r>
              <a:rPr lang="fr-CA" sz="4000" dirty="0" smtClean="0"/>
              <a:t>ÉVALUTION DES CAPACITÉS PARENTALES</a:t>
            </a:r>
            <a:endParaRPr lang="fr-CA" sz="4000" dirty="0"/>
          </a:p>
        </p:txBody>
      </p:sp>
      <p:sp>
        <p:nvSpPr>
          <p:cNvPr id="3" name="Espace réservé du contenu 2"/>
          <p:cNvSpPr>
            <a:spLocks noGrp="1"/>
          </p:cNvSpPr>
          <p:nvPr>
            <p:ph idx="1"/>
          </p:nvPr>
        </p:nvSpPr>
        <p:spPr>
          <a:xfrm>
            <a:off x="1103312" y="1700784"/>
            <a:ext cx="8946541" cy="4547615"/>
          </a:xfrm>
        </p:spPr>
        <p:txBody>
          <a:bodyPr>
            <a:normAutofit fontScale="92500" lnSpcReduction="20000"/>
          </a:bodyPr>
          <a:lstStyle/>
          <a:p>
            <a:pPr marL="0" indent="0">
              <a:buNone/>
            </a:pPr>
            <a:r>
              <a:rPr lang="fr-CA" b="1" u="sng" dirty="0"/>
              <a:t>Préambule</a:t>
            </a:r>
          </a:p>
          <a:p>
            <a:pPr algn="just"/>
            <a:r>
              <a:rPr lang="fr-CA" dirty="0"/>
              <a:t>En 2011, à la suite d’une décision du Centre jeunesse de Montréal-Institut universitaire (CJM-IU), tous les parents d’enfants âgés entre 0 et 5 ans en besoin de protection font désormais l’objet d’une évaluation de leurs capacités parentales. Cette décision découle de l’importance de </a:t>
            </a:r>
            <a:r>
              <a:rPr lang="fr-CA" b="1" dirty="0"/>
              <a:t>clarifier rapidement le projet de vie des enfants</a:t>
            </a:r>
            <a:r>
              <a:rPr lang="fr-CA" dirty="0"/>
              <a:t> sous la Loi sur la protection de la jeunesse (LPJ), ce qui implique une évaluation rigoureuse de la situation familiale ainsi que de la dynamique et des besoins de l’enfant. </a:t>
            </a:r>
          </a:p>
          <a:p>
            <a:pPr algn="just"/>
            <a:r>
              <a:rPr lang="fr-CA" dirty="0"/>
              <a:t>En plus de soutenir l’élaboration du plan d’intervention initial et de cerner le potentiel de changement du parent dans un délai raisonnable du point de vue de l’enfant, l’évaluation des capacités parentale vise à éclairer la personne autorisée par la directrice de la protection de la jeunesse (DPJ) quant au plan de protection à mettre en place. En effet, il importe à la personne autorisée de déterminer, en partenariat avec la famille, le projet de vie qui sera privilégié par la démarche d’intervention, cela </a:t>
            </a:r>
            <a:r>
              <a:rPr lang="fr-CA" b="1" dirty="0"/>
              <a:t>afin de répondre au besoin de permanence de l’enfant</a:t>
            </a:r>
            <a:r>
              <a:rPr lang="fr-CA" dirty="0"/>
              <a:t>.</a:t>
            </a:r>
          </a:p>
          <a:p>
            <a:endParaRPr lang="fr-CA" dirty="0"/>
          </a:p>
        </p:txBody>
      </p:sp>
      <p:pic>
        <p:nvPicPr>
          <p:cNvPr id="4" name="Image 3"/>
          <p:cNvPicPr>
            <a:picLocks noChangeAspect="1"/>
          </p:cNvPicPr>
          <p:nvPr/>
        </p:nvPicPr>
        <p:blipFill>
          <a:blip r:embed="rId3"/>
          <a:stretch>
            <a:fillRect/>
          </a:stretch>
        </p:blipFill>
        <p:spPr>
          <a:xfrm>
            <a:off x="8522207" y="290049"/>
            <a:ext cx="1390485" cy="1410735"/>
          </a:xfrm>
          <a:prstGeom prst="rect">
            <a:avLst/>
          </a:prstGeom>
        </p:spPr>
      </p:pic>
    </p:spTree>
    <p:extLst>
      <p:ext uri="{BB962C8B-B14F-4D97-AF65-F5344CB8AC3E}">
        <p14:creationId xmlns:p14="http://schemas.microsoft.com/office/powerpoint/2010/main" val="245616860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ECP: protocole et outils utilisés</a:t>
            </a:r>
            <a:endParaRPr lang="fr-CA" dirty="0"/>
          </a:p>
        </p:txBody>
      </p:sp>
      <p:sp>
        <p:nvSpPr>
          <p:cNvPr id="3" name="Espace réservé du contenu 2"/>
          <p:cNvSpPr>
            <a:spLocks noGrp="1"/>
          </p:cNvSpPr>
          <p:nvPr>
            <p:ph idx="1"/>
          </p:nvPr>
        </p:nvSpPr>
        <p:spPr/>
        <p:txBody>
          <a:bodyPr>
            <a:normAutofit fontScale="92500" lnSpcReduction="10000"/>
          </a:bodyPr>
          <a:lstStyle/>
          <a:p>
            <a:pPr lvl="0">
              <a:buFont typeface="Wingdings" panose="05000000000000000000" pitchFamily="2" charset="2"/>
              <a:buChar char=""/>
            </a:pPr>
            <a:r>
              <a:rPr lang="fr-CA" dirty="0" smtClean="0">
                <a:latin typeface="Arial" panose="020B0604020202020204" pitchFamily="34" charset="0"/>
                <a:ea typeface="Calibri" panose="020F0502020204030204" pitchFamily="34" charset="0"/>
              </a:rPr>
              <a:t>Une ECP dure environ 15 heures mais peut atteindre 30 heures pour les situations plus complexes (fratrie, interprète,…).</a:t>
            </a:r>
          </a:p>
          <a:p>
            <a:pPr lvl="0">
              <a:buFont typeface="Wingdings" panose="05000000000000000000" pitchFamily="2" charset="2"/>
              <a:buChar char=""/>
            </a:pPr>
            <a:r>
              <a:rPr lang="fr-CA" dirty="0" smtClean="0">
                <a:latin typeface="Arial" panose="020B0604020202020204" pitchFamily="34" charset="0"/>
                <a:ea typeface="Calibri" panose="020F0502020204030204" pitchFamily="34" charset="0"/>
              </a:rPr>
              <a:t>Le protocole d’évaluation est rigoureux et appliqué pareillement pour tous les parents évalués. L’évaluation peut cibler les parents séparément ou ensemble dépendamment des motifs de compromission. </a:t>
            </a:r>
          </a:p>
          <a:p>
            <a:pPr lvl="0">
              <a:buFont typeface="Wingdings" panose="05000000000000000000" pitchFamily="2" charset="2"/>
              <a:buChar char=""/>
            </a:pPr>
            <a:r>
              <a:rPr lang="fr-CA" dirty="0" smtClean="0">
                <a:latin typeface="Arial" panose="020B0604020202020204" pitchFamily="34" charset="0"/>
                <a:ea typeface="Calibri" panose="020F0502020204030204" pitchFamily="34" charset="0"/>
              </a:rPr>
              <a:t>Le protocole comporte une rencontre d’accueil où l’ECP est expliquée aux parents, minimalement quatre rencontres de trois heures dans le milieu de vie du parent (domicile, maison d’hébergement) ou dans des locaux (DPJ, organismes communautaires, CLSC,…) et une rencontre bilan où le rapport est présenté au parent en présence de la personne autorisée au dossier.</a:t>
            </a:r>
          </a:p>
          <a:p>
            <a:pPr lvl="0">
              <a:buFont typeface="Wingdings" panose="05000000000000000000" pitchFamily="2" charset="2"/>
              <a:buChar char=""/>
            </a:pPr>
            <a:r>
              <a:rPr lang="fr-CA" dirty="0" smtClean="0">
                <a:latin typeface="Arial" panose="020B0604020202020204" pitchFamily="34" charset="0"/>
                <a:ea typeface="Calibri" panose="020F0502020204030204" pitchFamily="34" charset="0"/>
              </a:rPr>
              <a:t>Divers outils sont utilisés tels le génogramme, le </a:t>
            </a:r>
            <a:r>
              <a:rPr lang="fr-CA" dirty="0">
                <a:latin typeface="Arial" panose="020B0604020202020204" pitchFamily="34" charset="0"/>
                <a:ea typeface="Calibri" panose="020F0502020204030204" pitchFamily="34" charset="0"/>
              </a:rPr>
              <a:t>tri de carte de la sensibilité parentale u</a:t>
            </a:r>
            <a:r>
              <a:rPr lang="fr-CA" dirty="0" smtClean="0">
                <a:latin typeface="Arial" panose="020B0604020202020204" pitchFamily="34" charset="0"/>
                <a:ea typeface="Calibri" panose="020F0502020204030204" pitchFamily="34" charset="0"/>
              </a:rPr>
              <a:t>ne entrevue individuelle basée sur l’entrevue d’attachement adulte, la </a:t>
            </a:r>
            <a:r>
              <a:rPr lang="fr-CA" sz="2400" dirty="0" smtClean="0">
                <a:latin typeface="Arial" panose="020B0604020202020204" pitchFamily="34" charset="0"/>
                <a:ea typeface="MS Mincho" panose="02020609040205080304" pitchFamily="49" charset="-128"/>
              </a:rPr>
              <a:t>GED ou l’ASQ.</a:t>
            </a:r>
          </a:p>
        </p:txBody>
      </p:sp>
      <p:pic>
        <p:nvPicPr>
          <p:cNvPr id="4" name="Image 3"/>
          <p:cNvPicPr>
            <a:picLocks noChangeAspect="1"/>
          </p:cNvPicPr>
          <p:nvPr/>
        </p:nvPicPr>
        <p:blipFill>
          <a:blip r:embed="rId3"/>
          <a:stretch>
            <a:fillRect/>
          </a:stretch>
        </p:blipFill>
        <p:spPr>
          <a:xfrm>
            <a:off x="10242405" y="4974335"/>
            <a:ext cx="1714985" cy="1473733"/>
          </a:xfrm>
          <a:prstGeom prst="rect">
            <a:avLst/>
          </a:prstGeom>
        </p:spPr>
      </p:pic>
    </p:spTree>
    <p:extLst>
      <p:ext uri="{BB962C8B-B14F-4D97-AF65-F5344CB8AC3E}">
        <p14:creationId xmlns:p14="http://schemas.microsoft.com/office/powerpoint/2010/main" val="860721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ECP: protocole et outils utilisés</a:t>
            </a:r>
            <a:endParaRPr lang="fr-CA" dirty="0"/>
          </a:p>
        </p:txBody>
      </p:sp>
      <p:sp>
        <p:nvSpPr>
          <p:cNvPr id="3" name="Espace réservé du contenu 2"/>
          <p:cNvSpPr>
            <a:spLocks noGrp="1"/>
          </p:cNvSpPr>
          <p:nvPr>
            <p:ph idx="1"/>
          </p:nvPr>
        </p:nvSpPr>
        <p:spPr/>
        <p:txBody>
          <a:bodyPr>
            <a:normAutofit/>
          </a:bodyPr>
          <a:lstStyle/>
          <a:p>
            <a:pPr lvl="0">
              <a:buFont typeface="Wingdings" panose="05000000000000000000" pitchFamily="2" charset="2"/>
              <a:buChar char=""/>
            </a:pPr>
            <a:r>
              <a:rPr lang="fr-CA" dirty="0" smtClean="0">
                <a:latin typeface="Arial" panose="020B0604020202020204" pitchFamily="34" charset="0"/>
                <a:ea typeface="Calibri" panose="020F0502020204030204" pitchFamily="34" charset="0"/>
              </a:rPr>
              <a:t>Lors de l'évaluation du développement de l’enfant, si des indices de retard sont présents, l’intervenant en charge de l’ECP peut référer l’enfant vers les services nécessaires à son bon développement (Pour mieux communiquer, Pour mieux bouger, Agir tôt,…).</a:t>
            </a:r>
            <a:endParaRPr lang="fr-CA" sz="2400" dirty="0" smtClean="0">
              <a:latin typeface="Arial" panose="020B0604020202020204" pitchFamily="34" charset="0"/>
              <a:ea typeface="MS Mincho" panose="02020609040205080304" pitchFamily="49" charset="-128"/>
            </a:endParaRPr>
          </a:p>
        </p:txBody>
      </p:sp>
      <p:pic>
        <p:nvPicPr>
          <p:cNvPr id="4" name="Image 3"/>
          <p:cNvPicPr>
            <a:picLocks noChangeAspect="1"/>
          </p:cNvPicPr>
          <p:nvPr/>
        </p:nvPicPr>
        <p:blipFill>
          <a:blip r:embed="rId3"/>
          <a:stretch>
            <a:fillRect/>
          </a:stretch>
        </p:blipFill>
        <p:spPr>
          <a:xfrm>
            <a:off x="2743200" y="4005072"/>
            <a:ext cx="6364224" cy="1857756"/>
          </a:xfrm>
          <a:prstGeom prst="rect">
            <a:avLst/>
          </a:prstGeom>
        </p:spPr>
      </p:pic>
    </p:spTree>
    <p:extLst>
      <p:ext uri="{BB962C8B-B14F-4D97-AF65-F5344CB8AC3E}">
        <p14:creationId xmlns:p14="http://schemas.microsoft.com/office/powerpoint/2010/main" val="331809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Dimensions évaluées</a:t>
            </a:r>
            <a:endParaRPr lang="fr-CA" dirty="0"/>
          </a:p>
        </p:txBody>
      </p:sp>
      <p:sp>
        <p:nvSpPr>
          <p:cNvPr id="3" name="Espace réservé du contenu 2"/>
          <p:cNvSpPr>
            <a:spLocks noGrp="1"/>
          </p:cNvSpPr>
          <p:nvPr>
            <p:ph idx="1"/>
          </p:nvPr>
        </p:nvSpPr>
        <p:spPr/>
        <p:txBody>
          <a:bodyPr>
            <a:normAutofit/>
          </a:bodyPr>
          <a:lstStyle/>
          <a:p>
            <a:r>
              <a:rPr lang="fr-CA" dirty="0"/>
              <a:t>1.	Le contexte </a:t>
            </a:r>
            <a:r>
              <a:rPr lang="fr-CA" dirty="0" err="1"/>
              <a:t>sociofamilial</a:t>
            </a:r>
            <a:endParaRPr lang="fr-CA" dirty="0"/>
          </a:p>
          <a:p>
            <a:r>
              <a:rPr lang="fr-CA" dirty="0"/>
              <a:t>2.	La santé et le développement de l’enfant</a:t>
            </a:r>
          </a:p>
          <a:p>
            <a:r>
              <a:rPr lang="fr-CA" dirty="0"/>
              <a:t>3.	L’attachement </a:t>
            </a:r>
          </a:p>
          <a:p>
            <a:r>
              <a:rPr lang="fr-CA" dirty="0"/>
              <a:t>4.	Les compétences parentales</a:t>
            </a:r>
          </a:p>
          <a:p>
            <a:r>
              <a:rPr lang="fr-CA" dirty="0"/>
              <a:t>5.	Le contrôle des impulsions</a:t>
            </a:r>
          </a:p>
          <a:p>
            <a:r>
              <a:rPr lang="fr-CA" dirty="0"/>
              <a:t>6.	La reconnaissance de la responsabilité</a:t>
            </a:r>
          </a:p>
          <a:p>
            <a:r>
              <a:rPr lang="fr-CA" dirty="0"/>
              <a:t>7.	Les facteurs personnels affectant les capacités parentales</a:t>
            </a:r>
          </a:p>
          <a:p>
            <a:r>
              <a:rPr lang="fr-CA" dirty="0"/>
              <a:t>8.	Le réseau social</a:t>
            </a:r>
          </a:p>
          <a:p>
            <a:r>
              <a:rPr lang="fr-CA" dirty="0"/>
              <a:t>9.	L’histoire des services cliniques</a:t>
            </a:r>
          </a:p>
        </p:txBody>
      </p:sp>
      <p:pic>
        <p:nvPicPr>
          <p:cNvPr id="4" name="Image 3"/>
          <p:cNvPicPr>
            <a:picLocks noChangeAspect="1"/>
          </p:cNvPicPr>
          <p:nvPr/>
        </p:nvPicPr>
        <p:blipFill>
          <a:blip r:embed="rId2"/>
          <a:stretch>
            <a:fillRect/>
          </a:stretch>
        </p:blipFill>
        <p:spPr>
          <a:xfrm>
            <a:off x="8442960" y="2052918"/>
            <a:ext cx="2932176" cy="1956311"/>
          </a:xfrm>
          <a:prstGeom prst="rect">
            <a:avLst/>
          </a:prstGeom>
        </p:spPr>
      </p:pic>
    </p:spTree>
    <p:extLst>
      <p:ext uri="{BB962C8B-B14F-4D97-AF65-F5344CB8AC3E}">
        <p14:creationId xmlns:p14="http://schemas.microsoft.com/office/powerpoint/2010/main" val="3326701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CONTINUUM ÉCP</a:t>
            </a:r>
            <a:endParaRPr lang="fr-CA" dirty="0"/>
          </a:p>
        </p:txBody>
      </p:sp>
      <p:pic>
        <p:nvPicPr>
          <p:cNvPr id="4" name="Espace réservé du contenu 3"/>
          <p:cNvPicPr>
            <a:picLocks noGrp="1" noChangeAspect="1"/>
          </p:cNvPicPr>
          <p:nvPr>
            <p:ph idx="1"/>
          </p:nvPr>
        </p:nvPicPr>
        <p:blipFill>
          <a:blip r:embed="rId3"/>
          <a:stretch>
            <a:fillRect/>
          </a:stretch>
        </p:blipFill>
        <p:spPr>
          <a:xfrm>
            <a:off x="2394579" y="2999616"/>
            <a:ext cx="6364617" cy="2301806"/>
          </a:xfrm>
          <a:prstGeom prst="rect">
            <a:avLst/>
          </a:prstGeom>
        </p:spPr>
      </p:pic>
    </p:spTree>
    <p:extLst>
      <p:ext uri="{BB962C8B-B14F-4D97-AF65-F5344CB8AC3E}">
        <p14:creationId xmlns:p14="http://schemas.microsoft.com/office/powerpoint/2010/main" val="3215647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smtClean="0"/>
              <a:t>CONTINUUM POTENTIEL DE CHANGEMENT</a:t>
            </a:r>
            <a:endParaRPr lang="fr-CA" sz="4000" dirty="0"/>
          </a:p>
        </p:txBody>
      </p:sp>
      <p:pic>
        <p:nvPicPr>
          <p:cNvPr id="4" name="Espace réservé du contenu 3"/>
          <p:cNvPicPr>
            <a:picLocks noGrp="1" noChangeAspect="1"/>
          </p:cNvPicPr>
          <p:nvPr>
            <p:ph idx="1"/>
          </p:nvPr>
        </p:nvPicPr>
        <p:blipFill>
          <a:blip r:embed="rId3"/>
          <a:stretch>
            <a:fillRect/>
          </a:stretch>
        </p:blipFill>
        <p:spPr>
          <a:xfrm>
            <a:off x="2394579" y="2594894"/>
            <a:ext cx="6364617" cy="3111250"/>
          </a:xfrm>
          <a:prstGeom prst="rect">
            <a:avLst/>
          </a:prstGeom>
        </p:spPr>
      </p:pic>
    </p:spTree>
    <p:extLst>
      <p:ext uri="{BB962C8B-B14F-4D97-AF65-F5344CB8AC3E}">
        <p14:creationId xmlns:p14="http://schemas.microsoft.com/office/powerpoint/2010/main" val="3684984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smtClean="0"/>
              <a:t>ECP et adoption</a:t>
            </a:r>
            <a:endParaRPr lang="fr-CA" sz="4000" dirty="0"/>
          </a:p>
        </p:txBody>
      </p:sp>
      <p:sp>
        <p:nvSpPr>
          <p:cNvPr id="3" name="Espace réservé du contenu 2"/>
          <p:cNvSpPr>
            <a:spLocks noGrp="1"/>
          </p:cNvSpPr>
          <p:nvPr>
            <p:ph idx="1"/>
          </p:nvPr>
        </p:nvSpPr>
        <p:spPr>
          <a:xfrm>
            <a:off x="1103312" y="1213946"/>
            <a:ext cx="8946541" cy="5034454"/>
          </a:xfrm>
        </p:spPr>
        <p:txBody>
          <a:bodyPr>
            <a:normAutofit/>
          </a:bodyPr>
          <a:lstStyle/>
          <a:p>
            <a:r>
              <a:rPr lang="fr-CA" dirty="0" smtClean="0"/>
              <a:t>L’ECP permet de juger </a:t>
            </a:r>
            <a:r>
              <a:rPr lang="fr-CA" dirty="0"/>
              <a:t>de la capacité du parent à satisfaire minimalement les besoins essentiels de l’enfant, à assurer la sécurité de celui-ci et la poursuite de son bon développement à long terme</a:t>
            </a:r>
            <a:r>
              <a:rPr lang="fr-CA" dirty="0" smtClean="0"/>
              <a:t>.</a:t>
            </a:r>
          </a:p>
          <a:p>
            <a:pPr marL="0" indent="0">
              <a:buNone/>
            </a:pPr>
            <a:r>
              <a:rPr lang="fr-CA" dirty="0" smtClean="0"/>
              <a:t> </a:t>
            </a:r>
          </a:p>
          <a:p>
            <a:r>
              <a:rPr lang="fr-CA" dirty="0" smtClean="0"/>
              <a:t>Cette évaluation soutient donc la détermination du projet de vie de l’enfant. Elle tend à soutenir la décision permettant de lui assurer un milieu de vie stable où la </a:t>
            </a:r>
            <a:r>
              <a:rPr lang="fr-CA" dirty="0"/>
              <a:t>continuité des soins ainsi que la stabilité des liens </a:t>
            </a:r>
            <a:r>
              <a:rPr lang="fr-CA" dirty="0" smtClean="0"/>
              <a:t>sont présentes et </a:t>
            </a:r>
            <a:r>
              <a:rPr lang="fr-CA" dirty="0"/>
              <a:t>des conditions de vie appropriées à ses besoins et à son </a:t>
            </a:r>
            <a:r>
              <a:rPr lang="fr-CA" dirty="0" smtClean="0"/>
              <a:t>âge.</a:t>
            </a:r>
          </a:p>
          <a:p>
            <a:endParaRPr lang="fr-CA" dirty="0"/>
          </a:p>
        </p:txBody>
      </p:sp>
      <p:pic>
        <p:nvPicPr>
          <p:cNvPr id="4" name="Image 3"/>
          <p:cNvPicPr>
            <a:picLocks noChangeAspect="1"/>
          </p:cNvPicPr>
          <p:nvPr/>
        </p:nvPicPr>
        <p:blipFill>
          <a:blip r:embed="rId3"/>
          <a:stretch>
            <a:fillRect/>
          </a:stretch>
        </p:blipFill>
        <p:spPr>
          <a:xfrm>
            <a:off x="4005072" y="4717109"/>
            <a:ext cx="3337560" cy="1531291"/>
          </a:xfrm>
          <a:prstGeom prst="rect">
            <a:avLst/>
          </a:prstGeom>
        </p:spPr>
      </p:pic>
    </p:spTree>
    <p:extLst>
      <p:ext uri="{BB962C8B-B14F-4D97-AF65-F5344CB8AC3E}">
        <p14:creationId xmlns:p14="http://schemas.microsoft.com/office/powerpoint/2010/main" val="37043350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4517A2E9289C45ADF6B078DD63E638" ma:contentTypeVersion="16" ma:contentTypeDescription="Crée un document." ma:contentTypeScope="" ma:versionID="8f8fd37243bb45cb0364c088591e1df7">
  <xsd:schema xmlns:xsd="http://www.w3.org/2001/XMLSchema" xmlns:xs="http://www.w3.org/2001/XMLSchema" xmlns:p="http://schemas.microsoft.com/office/2006/metadata/properties" xmlns:ns2="1384fbfa-0805-4455-a94b-1c2365ea03f5" xmlns:ns3="f531cd5b-284f-4d42-ab7e-e036e95e5fb2" targetNamespace="http://schemas.microsoft.com/office/2006/metadata/properties" ma:root="true" ma:fieldsID="9da1c631e05e7b8664321a5cea71a854" ns2:_="" ns3:_="">
    <xsd:import namespace="1384fbfa-0805-4455-a94b-1c2365ea03f5"/>
    <xsd:import namespace="f531cd5b-284f-4d42-ab7e-e036e95e5fb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4fbfa-0805-4455-a94b-1c2365ea03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2cd9ced9-9224-4d4a-9516-be0dd958f0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31cd5b-284f-4d42-ab7e-e036e95e5fb2"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d517cb46-50f1-4aad-b02a-558cd4a9ae5f}" ma:internalName="TaxCatchAll" ma:showField="CatchAllData" ma:web="f531cd5b-284f-4d42-ab7e-e036e95e5f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84fbfa-0805-4455-a94b-1c2365ea03f5">
      <Terms xmlns="http://schemas.microsoft.com/office/infopath/2007/PartnerControls"/>
    </lcf76f155ced4ddcb4097134ff3c332f>
    <TaxCatchAll xmlns="f531cd5b-284f-4d42-ab7e-e036e95e5fb2" xsi:nil="true"/>
  </documentManagement>
</p:properties>
</file>

<file path=customXml/itemProps1.xml><?xml version="1.0" encoding="utf-8"?>
<ds:datastoreItem xmlns:ds="http://schemas.openxmlformats.org/officeDocument/2006/customXml" ds:itemID="{1169F940-1A12-49BD-95FD-6E1F6369A193}"/>
</file>

<file path=customXml/itemProps2.xml><?xml version="1.0" encoding="utf-8"?>
<ds:datastoreItem xmlns:ds="http://schemas.openxmlformats.org/officeDocument/2006/customXml" ds:itemID="{6F130935-0BF4-40D9-BD24-58A521AB344B}"/>
</file>

<file path=customXml/itemProps3.xml><?xml version="1.0" encoding="utf-8"?>
<ds:datastoreItem xmlns:ds="http://schemas.openxmlformats.org/officeDocument/2006/customXml" ds:itemID="{A243C971-D900-4800-80D0-0AE0E7EC751D}"/>
</file>

<file path=docProps/app.xml><?xml version="1.0" encoding="utf-8"?>
<Properties xmlns="http://schemas.openxmlformats.org/officeDocument/2006/extended-properties" xmlns:vt="http://schemas.openxmlformats.org/officeDocument/2006/docPropsVTypes">
  <Template>Ion</Template>
  <TotalTime>1886</TotalTime>
  <Words>1316</Words>
  <Application>Microsoft Office PowerPoint</Application>
  <PresentationFormat>Grand écran</PresentationFormat>
  <Paragraphs>61</Paragraphs>
  <Slides>12</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Century Gothic</vt:lpstr>
      <vt:lpstr>MS Mincho</vt:lpstr>
      <vt:lpstr>Wingdings</vt:lpstr>
      <vt:lpstr>Wingdings 3</vt:lpstr>
      <vt:lpstr>Ion</vt:lpstr>
      <vt:lpstr>                   Clinique-externe du service spécialisé     d'évaluation et d'intervention auprès des  petits et leurs parents.     </vt:lpstr>
      <vt:lpstr>Notre équipe est composée de 12 spécialistes en activités cliniques formés principalement en travail social et en psychoéducation, de 11 éducateurs, d’une adjointe administrative, d’une adjointe clinique et d’un chef de service. De plus, nous accueillons chaque année deux ou trois stagiaires à la maîtrise en psychoéducation.   Le service a pour mandat l’évaluation des capacités parentales des parents biologiques et la supervision des contacts parents-enfants.  L’ECP intervient lorsque le sécurité et le développement de l’enfant ont été déclaré compromis par l’intervenant responsable de l’évaluation du signalement donc au début de la prise en charge de la situation de l’enfant par les services de protection de la jeunesse.</vt:lpstr>
      <vt:lpstr>ÉVALUTION DES CAPACITÉS PARENTALES</vt:lpstr>
      <vt:lpstr>ECP: protocole et outils utilisés</vt:lpstr>
      <vt:lpstr>ECP: protocole et outils utilisés</vt:lpstr>
      <vt:lpstr>Dimensions évaluées</vt:lpstr>
      <vt:lpstr>CONTINUUM ÉCP</vt:lpstr>
      <vt:lpstr>CONTINUUM POTENTIEL DE CHANGEMENT</vt:lpstr>
      <vt:lpstr>ECP et adoption</vt:lpstr>
      <vt:lpstr>ECP et adoption</vt:lpstr>
      <vt:lpstr>ECP et adoption</vt:lpstr>
      <vt:lpstr>Présentation PowerPoint</vt:lpstr>
    </vt:vector>
  </TitlesOfParts>
  <Company>CJM-IU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Valerie Dewitte-Rasseneur</dc:creator>
  <cp:lastModifiedBy>Valerie Dewitte-Rasseneur</cp:lastModifiedBy>
  <cp:revision>71</cp:revision>
  <cp:lastPrinted>2019-10-08T13:32:44Z</cp:lastPrinted>
  <dcterms:created xsi:type="dcterms:W3CDTF">2017-12-05T14:45:43Z</dcterms:created>
  <dcterms:modified xsi:type="dcterms:W3CDTF">2023-05-12T17:57:27Z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CWorkbookID">
    <vt:lpwstr>c86291b5-12ce-419b-b092-785a3de294e7</vt:lpwstr>
  </property>
  <property fmtid="{D5CDD505-2E9C-101B-9397-08002B2CF9AE}" pid="3" name="ContentTypeId">
    <vt:lpwstr>0x010100374517A2E9289C45ADF6B078DD63E638</vt:lpwstr>
  </property>
</Properties>
</file>