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3"/>
  </p:sldMasterIdLst>
  <p:notesMasterIdLst>
    <p:notesMasterId r:id="rId35"/>
  </p:notesMasterIdLst>
  <p:sldIdLst>
    <p:sldId id="256" r:id="rId4"/>
    <p:sldId id="257" r:id="rId5"/>
    <p:sldId id="265" r:id="rId6"/>
    <p:sldId id="258" r:id="rId7"/>
    <p:sldId id="259" r:id="rId8"/>
    <p:sldId id="264" r:id="rId9"/>
    <p:sldId id="260" r:id="rId10"/>
    <p:sldId id="262" r:id="rId11"/>
    <p:sldId id="261" r:id="rId12"/>
    <p:sldId id="263" r:id="rId13"/>
    <p:sldId id="268" r:id="rId14"/>
    <p:sldId id="283" r:id="rId15"/>
    <p:sldId id="266" r:id="rId16"/>
    <p:sldId id="269" r:id="rId17"/>
    <p:sldId id="270" r:id="rId18"/>
    <p:sldId id="271" r:id="rId19"/>
    <p:sldId id="284" r:id="rId20"/>
    <p:sldId id="272" r:id="rId21"/>
    <p:sldId id="273" r:id="rId22"/>
    <p:sldId id="274" r:id="rId23"/>
    <p:sldId id="282" r:id="rId24"/>
    <p:sldId id="278" r:id="rId25"/>
    <p:sldId id="286" r:id="rId26"/>
    <p:sldId id="281" r:id="rId27"/>
    <p:sldId id="287" r:id="rId28"/>
    <p:sldId id="291" r:id="rId29"/>
    <p:sldId id="275" r:id="rId30"/>
    <p:sldId id="276" r:id="rId31"/>
    <p:sldId id="289" r:id="rId32"/>
    <p:sldId id="288" r:id="rId33"/>
    <p:sldId id="277"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B0D536-B469-F9D3-C5F1-C86F0F9B3DCB}" name="Marilyn Gamache (CIUSSSCN)" initials="M(" userId="S::marilyn.gamache.ciussscn@ssss.gouv.qc.ca::c902fb8b-895d-49c8-ac7c-9dcc02627f6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ie-Aimee Beaulac" initials="MB" lastIdx="4" clrIdx="0">
    <p:extLst>
      <p:ext uri="{19B8F6BF-5375-455C-9EA6-DF929625EA0E}">
        <p15:presenceInfo xmlns:p15="http://schemas.microsoft.com/office/powerpoint/2012/main" userId="S-1-5-21-2680714700-150544085-3470374533-3876" providerId="AD"/>
      </p:ext>
    </p:extLst>
  </p:cmAuthor>
  <p:cmAuthor id="2" name="Jeanne Tugault-Lafleur (CCSMTL)" initials="J(" lastIdx="10" clrIdx="1">
    <p:extLst>
      <p:ext uri="{19B8F6BF-5375-455C-9EA6-DF929625EA0E}">
        <p15:presenceInfo xmlns:p15="http://schemas.microsoft.com/office/powerpoint/2012/main" userId="S::jeanne.tugault-lafleur.ccsmtl@ssss.gouv.qc.ca::24e33071-a6c6-4356-b28d-db30a9526bf5" providerId="AD"/>
      </p:ext>
    </p:extLst>
  </p:cmAuthor>
  <p:cmAuthor id="3" name="Marilyn Gamache (CIUSSSCN)" initials="M(" lastIdx="9" clrIdx="2">
    <p:extLst>
      <p:ext uri="{19B8F6BF-5375-455C-9EA6-DF929625EA0E}">
        <p15:presenceInfo xmlns:p15="http://schemas.microsoft.com/office/powerpoint/2012/main" userId="S::marilyn.gamache.ciussscn@ssss.gouv.qc.ca::c902fb8b-895d-49c8-ac7c-9dcc02627f6f" providerId="AD"/>
      </p:ext>
    </p:extLst>
  </p:cmAuthor>
  <p:cmAuthor id="4" name="Marie-Aimee Beaulac (CCSMTL)" initials="M(" lastIdx="12" clrIdx="3">
    <p:extLst>
      <p:ext uri="{19B8F6BF-5375-455C-9EA6-DF929625EA0E}">
        <p15:presenceInfo xmlns:p15="http://schemas.microsoft.com/office/powerpoint/2012/main" userId="S::marie-aimee.beaulac.ccsmtl@ssss.gouv.qc.ca::47255f76-093f-458f-8b28-924f435b45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E2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36A003-F503-363E-9BD4-E39BC18DAB47}" v="1" dt="2024-05-13T17:11:19.9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971" autoAdjust="0"/>
  </p:normalViewPr>
  <p:slideViewPr>
    <p:cSldViewPr snapToGrid="0">
      <p:cViewPr varScale="1">
        <p:scale>
          <a:sx n="61" d="100"/>
          <a:sy n="61" d="100"/>
        </p:scale>
        <p:origin x="1493" y="43"/>
      </p:cViewPr>
      <p:guideLst/>
    </p:cSldViewPr>
  </p:slideViewPr>
  <p:notesTextViewPr>
    <p:cViewPr>
      <p:scale>
        <a:sx n="1" d="1"/>
        <a:sy n="1" d="1"/>
      </p:scale>
      <p:origin x="0" y="0"/>
    </p:cViewPr>
  </p:notesTextViewPr>
  <p:sorterViewPr>
    <p:cViewPr>
      <p:scale>
        <a:sx n="100" d="100"/>
        <a:sy n="100" d="100"/>
      </p:scale>
      <p:origin x="0" y="-58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slide" Target="slides/slide31.xml"/><Relationship Id="rId42" Type="http://schemas.microsoft.com/office/2018/10/relationships/authors" Target="author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D2BBFF-847E-49FF-AD45-984917F4DF34}" type="doc">
      <dgm:prSet loTypeId="urn:microsoft.com/office/officeart/2005/8/layout/hProcess9" loCatId="process" qsTypeId="urn:microsoft.com/office/officeart/2005/8/quickstyle/simple1" qsCatId="simple" csTypeId="urn:microsoft.com/office/officeart/2005/8/colors/colorful5" csCatId="colorful" phldr="1"/>
      <dgm:spPr/>
      <dgm:t>
        <a:bodyPr/>
        <a:lstStyle/>
        <a:p>
          <a:endParaRPr lang="fr-CA"/>
        </a:p>
      </dgm:t>
    </dgm:pt>
    <dgm:pt modelId="{44C7C522-0E33-4AEE-A1CC-00FFC9BAFE51}">
      <dgm:prSet phldrT="[Texte]"/>
      <dgm:spPr/>
      <dgm:t>
        <a:bodyPr/>
        <a:lstStyle/>
        <a:p>
          <a:r>
            <a:rPr lang="fr-CA"/>
            <a:t>Déclaration à l’admissibilité à l’adoption (DAA)</a:t>
          </a:r>
        </a:p>
      </dgm:t>
    </dgm:pt>
    <dgm:pt modelId="{AA148BF4-F17F-4E4B-8630-88BEAE40C428}" type="parTrans" cxnId="{B4CBBFCF-B453-4784-AA9F-2182DD46A12B}">
      <dgm:prSet/>
      <dgm:spPr/>
      <dgm:t>
        <a:bodyPr/>
        <a:lstStyle/>
        <a:p>
          <a:endParaRPr lang="fr-CA"/>
        </a:p>
      </dgm:t>
    </dgm:pt>
    <dgm:pt modelId="{7CF94028-D0C2-4608-98D2-268BB173FA4C}" type="sibTrans" cxnId="{B4CBBFCF-B453-4784-AA9F-2182DD46A12B}">
      <dgm:prSet/>
      <dgm:spPr/>
      <dgm:t>
        <a:bodyPr/>
        <a:lstStyle/>
        <a:p>
          <a:endParaRPr lang="fr-CA"/>
        </a:p>
      </dgm:t>
    </dgm:pt>
    <dgm:pt modelId="{5F3451CB-35FB-4EDB-9770-68BCDA11A47E}">
      <dgm:prSet phldrT="[Texte]"/>
      <dgm:spPr/>
      <dgm:t>
        <a:bodyPr/>
        <a:lstStyle/>
        <a:p>
          <a:r>
            <a:rPr lang="fr-CA"/>
            <a:t>Ordonnance de placement (OPA)</a:t>
          </a:r>
        </a:p>
      </dgm:t>
    </dgm:pt>
    <dgm:pt modelId="{E6729D3D-FDB1-4D27-9A18-A70EDDAAEB68}" type="parTrans" cxnId="{9ABB5107-B044-4F88-BD69-D43E97969A9E}">
      <dgm:prSet/>
      <dgm:spPr/>
      <dgm:t>
        <a:bodyPr/>
        <a:lstStyle/>
        <a:p>
          <a:endParaRPr lang="fr-CA"/>
        </a:p>
      </dgm:t>
    </dgm:pt>
    <dgm:pt modelId="{64A69B59-B184-4EE0-933A-7B107FCDD76E}" type="sibTrans" cxnId="{9ABB5107-B044-4F88-BD69-D43E97969A9E}">
      <dgm:prSet/>
      <dgm:spPr/>
      <dgm:t>
        <a:bodyPr/>
        <a:lstStyle/>
        <a:p>
          <a:endParaRPr lang="fr-CA"/>
        </a:p>
      </dgm:t>
    </dgm:pt>
    <dgm:pt modelId="{EA6BB188-D1CC-4B93-B18D-62D95D52A44F}">
      <dgm:prSet phldrT="[Texte]"/>
      <dgm:spPr/>
      <dgm:t>
        <a:bodyPr/>
        <a:lstStyle/>
        <a:p>
          <a:r>
            <a:rPr lang="fr-CA"/>
            <a:t>Jugement final d’adoption</a:t>
          </a:r>
        </a:p>
      </dgm:t>
    </dgm:pt>
    <dgm:pt modelId="{AF34BCA0-B0A3-43D9-B104-473D6E5260B7}" type="parTrans" cxnId="{20B9084F-D470-4042-9708-7EC941A31A95}">
      <dgm:prSet/>
      <dgm:spPr/>
      <dgm:t>
        <a:bodyPr/>
        <a:lstStyle/>
        <a:p>
          <a:endParaRPr lang="fr-CA"/>
        </a:p>
      </dgm:t>
    </dgm:pt>
    <dgm:pt modelId="{90F970A7-5C8D-4A92-A0C5-16BDBDEA1595}" type="sibTrans" cxnId="{20B9084F-D470-4042-9708-7EC941A31A95}">
      <dgm:prSet/>
      <dgm:spPr/>
      <dgm:t>
        <a:bodyPr/>
        <a:lstStyle/>
        <a:p>
          <a:endParaRPr lang="fr-CA"/>
        </a:p>
      </dgm:t>
    </dgm:pt>
    <dgm:pt modelId="{CA29B8FD-5CE5-4D24-AFDE-463B77609B87}">
      <dgm:prSet/>
      <dgm:spPr/>
      <dgm:t>
        <a:bodyPr/>
        <a:lstStyle/>
        <a:p>
          <a:r>
            <a:rPr lang="fr-CA"/>
            <a:t>Consentement à l’adoption</a:t>
          </a:r>
        </a:p>
      </dgm:t>
    </dgm:pt>
    <dgm:pt modelId="{5BAA49E2-834E-412E-90F9-31C168B79524}" type="parTrans" cxnId="{E19B2402-0975-4C97-B9A3-8979993D76A7}">
      <dgm:prSet/>
      <dgm:spPr/>
      <dgm:t>
        <a:bodyPr/>
        <a:lstStyle/>
        <a:p>
          <a:endParaRPr lang="fr-CA"/>
        </a:p>
      </dgm:t>
    </dgm:pt>
    <dgm:pt modelId="{8CAB79E4-9396-4689-AD3D-B750EF552A50}" type="sibTrans" cxnId="{E19B2402-0975-4C97-B9A3-8979993D76A7}">
      <dgm:prSet/>
      <dgm:spPr/>
      <dgm:t>
        <a:bodyPr/>
        <a:lstStyle/>
        <a:p>
          <a:endParaRPr lang="fr-CA"/>
        </a:p>
      </dgm:t>
    </dgm:pt>
    <dgm:pt modelId="{E00D5332-2A32-4045-BC97-996E61B932B6}" type="pres">
      <dgm:prSet presAssocID="{BCD2BBFF-847E-49FF-AD45-984917F4DF34}" presName="CompostProcess" presStyleCnt="0">
        <dgm:presLayoutVars>
          <dgm:dir/>
          <dgm:resizeHandles val="exact"/>
        </dgm:presLayoutVars>
      </dgm:prSet>
      <dgm:spPr/>
    </dgm:pt>
    <dgm:pt modelId="{16672503-5110-4669-9E9A-D982127CEA47}" type="pres">
      <dgm:prSet presAssocID="{BCD2BBFF-847E-49FF-AD45-984917F4DF34}" presName="arrow" presStyleLbl="bgShp" presStyleIdx="0" presStyleCnt="1"/>
      <dgm:spPr/>
    </dgm:pt>
    <dgm:pt modelId="{330997B5-37E6-4973-972A-2EA78FA532E9}" type="pres">
      <dgm:prSet presAssocID="{BCD2BBFF-847E-49FF-AD45-984917F4DF34}" presName="linearProcess" presStyleCnt="0"/>
      <dgm:spPr/>
    </dgm:pt>
    <dgm:pt modelId="{B9FB4A26-B7F6-438C-8235-DA0A46BE4A1D}" type="pres">
      <dgm:prSet presAssocID="{CA29B8FD-5CE5-4D24-AFDE-463B77609B87}" presName="textNode" presStyleLbl="node1" presStyleIdx="0" presStyleCnt="4" custLinFactX="48987" custLinFactNeighborX="100000" custLinFactNeighborY="-59738">
        <dgm:presLayoutVars>
          <dgm:bulletEnabled val="1"/>
        </dgm:presLayoutVars>
      </dgm:prSet>
      <dgm:spPr/>
    </dgm:pt>
    <dgm:pt modelId="{240A6A0E-B489-4B31-AF22-7211B5274736}" type="pres">
      <dgm:prSet presAssocID="{8CAB79E4-9396-4689-AD3D-B750EF552A50}" presName="sibTrans" presStyleCnt="0"/>
      <dgm:spPr/>
    </dgm:pt>
    <dgm:pt modelId="{B358967F-6C4F-4F7E-B522-6C8159710716}" type="pres">
      <dgm:prSet presAssocID="{44C7C522-0E33-4AEE-A1CC-00FFC9BAFE51}" presName="textNode" presStyleLbl="node1" presStyleIdx="1" presStyleCnt="4" custLinFactX="-44926" custLinFactNeighborX="-100000" custLinFactNeighborY="62598">
        <dgm:presLayoutVars>
          <dgm:bulletEnabled val="1"/>
        </dgm:presLayoutVars>
      </dgm:prSet>
      <dgm:spPr/>
    </dgm:pt>
    <dgm:pt modelId="{838F6672-5297-4D5C-BF0C-A3B6940ED6F3}" type="pres">
      <dgm:prSet presAssocID="{7CF94028-D0C2-4608-98D2-268BB173FA4C}" presName="sibTrans" presStyleCnt="0"/>
      <dgm:spPr/>
    </dgm:pt>
    <dgm:pt modelId="{5E67CACA-C44A-4E3E-8BE4-7AF670FA9F2C}" type="pres">
      <dgm:prSet presAssocID="{5F3451CB-35FB-4EDB-9770-68BCDA11A47E}" presName="textNode" presStyleLbl="node1" presStyleIdx="2" presStyleCnt="4" custLinFactX="-24938" custLinFactNeighborX="-100000" custLinFactNeighborY="2779">
        <dgm:presLayoutVars>
          <dgm:bulletEnabled val="1"/>
        </dgm:presLayoutVars>
      </dgm:prSet>
      <dgm:spPr/>
    </dgm:pt>
    <dgm:pt modelId="{034E3B24-B007-4E18-8A2F-96AE50BB3419}" type="pres">
      <dgm:prSet presAssocID="{64A69B59-B184-4EE0-933A-7B107FCDD76E}" presName="sibTrans" presStyleCnt="0"/>
      <dgm:spPr/>
    </dgm:pt>
    <dgm:pt modelId="{A2B274B7-1CE2-494A-9B17-72BEF3C0F29C}" type="pres">
      <dgm:prSet presAssocID="{EA6BB188-D1CC-4B93-B18D-62D95D52A44F}" presName="textNode" presStyleLbl="node1" presStyleIdx="3" presStyleCnt="4" custLinFactX="-17576" custLinFactNeighborX="-100000" custLinFactNeighborY="695">
        <dgm:presLayoutVars>
          <dgm:bulletEnabled val="1"/>
        </dgm:presLayoutVars>
      </dgm:prSet>
      <dgm:spPr/>
    </dgm:pt>
  </dgm:ptLst>
  <dgm:cxnLst>
    <dgm:cxn modelId="{E19B2402-0975-4C97-B9A3-8979993D76A7}" srcId="{BCD2BBFF-847E-49FF-AD45-984917F4DF34}" destId="{CA29B8FD-5CE5-4D24-AFDE-463B77609B87}" srcOrd="0" destOrd="0" parTransId="{5BAA49E2-834E-412E-90F9-31C168B79524}" sibTransId="{8CAB79E4-9396-4689-AD3D-B750EF552A50}"/>
    <dgm:cxn modelId="{9ABB5107-B044-4F88-BD69-D43E97969A9E}" srcId="{BCD2BBFF-847E-49FF-AD45-984917F4DF34}" destId="{5F3451CB-35FB-4EDB-9770-68BCDA11A47E}" srcOrd="2" destOrd="0" parTransId="{E6729D3D-FDB1-4D27-9A18-A70EDDAAEB68}" sibTransId="{64A69B59-B184-4EE0-933A-7B107FCDD76E}"/>
    <dgm:cxn modelId="{24F98E09-5EAE-49BD-A176-7C55D89CFA16}" type="presOf" srcId="{5F3451CB-35FB-4EDB-9770-68BCDA11A47E}" destId="{5E67CACA-C44A-4E3E-8BE4-7AF670FA9F2C}" srcOrd="0" destOrd="0" presId="urn:microsoft.com/office/officeart/2005/8/layout/hProcess9"/>
    <dgm:cxn modelId="{03B9922C-FA83-4EAA-AE00-7D6370F67DD3}" type="presOf" srcId="{BCD2BBFF-847E-49FF-AD45-984917F4DF34}" destId="{E00D5332-2A32-4045-BC97-996E61B932B6}" srcOrd="0" destOrd="0" presId="urn:microsoft.com/office/officeart/2005/8/layout/hProcess9"/>
    <dgm:cxn modelId="{20B9084F-D470-4042-9708-7EC941A31A95}" srcId="{BCD2BBFF-847E-49FF-AD45-984917F4DF34}" destId="{EA6BB188-D1CC-4B93-B18D-62D95D52A44F}" srcOrd="3" destOrd="0" parTransId="{AF34BCA0-B0A3-43D9-B104-473D6E5260B7}" sibTransId="{90F970A7-5C8D-4A92-A0C5-16BDBDEA1595}"/>
    <dgm:cxn modelId="{61D0388E-DF00-45FD-BF30-F8E2ED21C9F7}" type="presOf" srcId="{EA6BB188-D1CC-4B93-B18D-62D95D52A44F}" destId="{A2B274B7-1CE2-494A-9B17-72BEF3C0F29C}" srcOrd="0" destOrd="0" presId="urn:microsoft.com/office/officeart/2005/8/layout/hProcess9"/>
    <dgm:cxn modelId="{B4CBBFCF-B453-4784-AA9F-2182DD46A12B}" srcId="{BCD2BBFF-847E-49FF-AD45-984917F4DF34}" destId="{44C7C522-0E33-4AEE-A1CC-00FFC9BAFE51}" srcOrd="1" destOrd="0" parTransId="{AA148BF4-F17F-4E4B-8630-88BEAE40C428}" sibTransId="{7CF94028-D0C2-4608-98D2-268BB173FA4C}"/>
    <dgm:cxn modelId="{A1E717E2-066A-45FC-B950-25D6F753E847}" type="presOf" srcId="{44C7C522-0E33-4AEE-A1CC-00FFC9BAFE51}" destId="{B358967F-6C4F-4F7E-B522-6C8159710716}" srcOrd="0" destOrd="0" presId="urn:microsoft.com/office/officeart/2005/8/layout/hProcess9"/>
    <dgm:cxn modelId="{F09E94ED-892F-4383-A4B5-3F1C5A1F1016}" type="presOf" srcId="{CA29B8FD-5CE5-4D24-AFDE-463B77609B87}" destId="{B9FB4A26-B7F6-438C-8235-DA0A46BE4A1D}" srcOrd="0" destOrd="0" presId="urn:microsoft.com/office/officeart/2005/8/layout/hProcess9"/>
    <dgm:cxn modelId="{501A47B2-2B90-40A7-986C-1A5731CD4BE6}" type="presParOf" srcId="{E00D5332-2A32-4045-BC97-996E61B932B6}" destId="{16672503-5110-4669-9E9A-D982127CEA47}" srcOrd="0" destOrd="0" presId="urn:microsoft.com/office/officeart/2005/8/layout/hProcess9"/>
    <dgm:cxn modelId="{7A4C18F0-BAC3-401E-B55F-746183743657}" type="presParOf" srcId="{E00D5332-2A32-4045-BC97-996E61B932B6}" destId="{330997B5-37E6-4973-972A-2EA78FA532E9}" srcOrd="1" destOrd="0" presId="urn:microsoft.com/office/officeart/2005/8/layout/hProcess9"/>
    <dgm:cxn modelId="{5C10F67A-A2FB-469C-B945-A371B7CF5F39}" type="presParOf" srcId="{330997B5-37E6-4973-972A-2EA78FA532E9}" destId="{B9FB4A26-B7F6-438C-8235-DA0A46BE4A1D}" srcOrd="0" destOrd="0" presId="urn:microsoft.com/office/officeart/2005/8/layout/hProcess9"/>
    <dgm:cxn modelId="{DE25224A-E963-44D7-AD21-D435FC32A34D}" type="presParOf" srcId="{330997B5-37E6-4973-972A-2EA78FA532E9}" destId="{240A6A0E-B489-4B31-AF22-7211B5274736}" srcOrd="1" destOrd="0" presId="urn:microsoft.com/office/officeart/2005/8/layout/hProcess9"/>
    <dgm:cxn modelId="{9A9400D1-7464-4A4D-8D3F-2FB57BE0D713}" type="presParOf" srcId="{330997B5-37E6-4973-972A-2EA78FA532E9}" destId="{B358967F-6C4F-4F7E-B522-6C8159710716}" srcOrd="2" destOrd="0" presId="urn:microsoft.com/office/officeart/2005/8/layout/hProcess9"/>
    <dgm:cxn modelId="{D4C8BBEB-11A9-4DD4-A2FE-D2FAC8D40A29}" type="presParOf" srcId="{330997B5-37E6-4973-972A-2EA78FA532E9}" destId="{838F6672-5297-4D5C-BF0C-A3B6940ED6F3}" srcOrd="3" destOrd="0" presId="urn:microsoft.com/office/officeart/2005/8/layout/hProcess9"/>
    <dgm:cxn modelId="{0E472B1C-5A27-4509-B05F-10E16DFCE6A4}" type="presParOf" srcId="{330997B5-37E6-4973-972A-2EA78FA532E9}" destId="{5E67CACA-C44A-4E3E-8BE4-7AF670FA9F2C}" srcOrd="4" destOrd="0" presId="urn:microsoft.com/office/officeart/2005/8/layout/hProcess9"/>
    <dgm:cxn modelId="{DA4D957C-99C6-45A1-99CE-510AFFB8FD89}" type="presParOf" srcId="{330997B5-37E6-4973-972A-2EA78FA532E9}" destId="{034E3B24-B007-4E18-8A2F-96AE50BB3419}" srcOrd="5" destOrd="0" presId="urn:microsoft.com/office/officeart/2005/8/layout/hProcess9"/>
    <dgm:cxn modelId="{24B9D601-BE54-4043-8297-173A1A9C23A0}" type="presParOf" srcId="{330997B5-37E6-4973-972A-2EA78FA532E9}" destId="{A2B274B7-1CE2-494A-9B17-72BEF3C0F29C}"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72503-5110-4669-9E9A-D982127CEA47}">
      <dsp:nvSpPr>
        <dsp:cNvPr id="0" name=""/>
        <dsp:cNvSpPr/>
      </dsp:nvSpPr>
      <dsp:spPr>
        <a:xfrm>
          <a:off x="817602" y="0"/>
          <a:ext cx="9266157" cy="4635500"/>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FB4A26-B7F6-438C-8235-DA0A46BE4A1D}">
      <dsp:nvSpPr>
        <dsp:cNvPr id="0" name=""/>
        <dsp:cNvSpPr/>
      </dsp:nvSpPr>
      <dsp:spPr>
        <a:xfrm>
          <a:off x="1422185" y="282988"/>
          <a:ext cx="2624204" cy="185420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fr-CA" sz="2600" kern="1200"/>
            <a:t>Consentement à l’adoption</a:t>
          </a:r>
        </a:p>
      </dsp:txBody>
      <dsp:txXfrm>
        <a:off x="1512700" y="373503"/>
        <a:ext cx="2443174" cy="1673170"/>
      </dsp:txXfrm>
    </dsp:sp>
    <dsp:sp modelId="{B358967F-6C4F-4F7E-B522-6C8159710716}">
      <dsp:nvSpPr>
        <dsp:cNvPr id="0" name=""/>
        <dsp:cNvSpPr/>
      </dsp:nvSpPr>
      <dsp:spPr>
        <a:xfrm>
          <a:off x="1450710" y="2551342"/>
          <a:ext cx="2624204" cy="1854200"/>
        </a:xfrm>
        <a:prstGeom prst="roundRect">
          <a:avLst/>
        </a:prstGeom>
        <a:solidFill>
          <a:schemeClr val="accent5">
            <a:hueOff val="3726106"/>
            <a:satOff val="-3211"/>
            <a:lumOff val="4249"/>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fr-CA" sz="2600" kern="1200"/>
            <a:t>Déclaration à l’admissibilité à l’adoption (DAA)</a:t>
          </a:r>
        </a:p>
      </dsp:txBody>
      <dsp:txXfrm>
        <a:off x="1541225" y="2641857"/>
        <a:ext cx="2443174" cy="1673170"/>
      </dsp:txXfrm>
    </dsp:sp>
    <dsp:sp modelId="{5E67CACA-C44A-4E3E-8BE4-7AF670FA9F2C}">
      <dsp:nvSpPr>
        <dsp:cNvPr id="0" name=""/>
        <dsp:cNvSpPr/>
      </dsp:nvSpPr>
      <dsp:spPr>
        <a:xfrm>
          <a:off x="4730651" y="1442178"/>
          <a:ext cx="2624204" cy="1854200"/>
        </a:xfrm>
        <a:prstGeom prst="roundRect">
          <a:avLst/>
        </a:prstGeom>
        <a:solidFill>
          <a:schemeClr val="accent5">
            <a:hueOff val="7452213"/>
            <a:satOff val="-6423"/>
            <a:lumOff val="8497"/>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fr-CA" sz="2600" kern="1200"/>
            <a:t>Ordonnance de placement (OPA)</a:t>
          </a:r>
        </a:p>
      </dsp:txBody>
      <dsp:txXfrm>
        <a:off x="4821166" y="1532693"/>
        <a:ext cx="2443174" cy="1673170"/>
      </dsp:txXfrm>
    </dsp:sp>
    <dsp:sp modelId="{A2B274B7-1CE2-494A-9B17-72BEF3C0F29C}">
      <dsp:nvSpPr>
        <dsp:cNvPr id="0" name=""/>
        <dsp:cNvSpPr/>
      </dsp:nvSpPr>
      <dsp:spPr>
        <a:xfrm>
          <a:off x="7679260" y="1403536"/>
          <a:ext cx="2624204" cy="1854200"/>
        </a:xfrm>
        <a:prstGeom prst="roundRect">
          <a:avLst/>
        </a:prstGeom>
        <a:solidFill>
          <a:schemeClr val="accent5">
            <a:hueOff val="11178319"/>
            <a:satOff val="-9634"/>
            <a:lumOff val="12746"/>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fr-CA" sz="2600" kern="1200"/>
            <a:t>Jugement final d’adoption</a:t>
          </a:r>
        </a:p>
      </dsp:txBody>
      <dsp:txXfrm>
        <a:off x="7769775" y="1494051"/>
        <a:ext cx="2443174" cy="167317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BE5D66-15CC-45D8-A8B5-75193DD81056}" type="datetimeFigureOut">
              <a:rPr lang="fr-CA" smtClean="0"/>
              <a:t>2024-06-19</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7CA3A4-D90E-4E89-8C68-964D8F56CB50}" type="slidenum">
              <a:rPr lang="fr-CA" smtClean="0"/>
              <a:t>‹N°›</a:t>
            </a:fld>
            <a:endParaRPr lang="fr-CA"/>
          </a:p>
        </p:txBody>
      </p:sp>
    </p:spTree>
    <p:extLst>
      <p:ext uri="{BB962C8B-B14F-4D97-AF65-F5344CB8AC3E}">
        <p14:creationId xmlns:p14="http://schemas.microsoft.com/office/powerpoint/2010/main" val="2525298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legisquebec.gouv.qc.ca/fr/document/lc/ccq-1991#se:543_1"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Faire le lien avec le mot du </a:t>
            </a:r>
            <a:r>
              <a:rPr lang="en-US" dirty="0" err="1">
                <a:cs typeface="Calibri"/>
              </a:rPr>
              <a:t>juge</a:t>
            </a:r>
          </a:p>
          <a:p>
            <a:endParaRPr lang="en-US" dirty="0">
              <a:cs typeface="Calibri"/>
            </a:endParaRPr>
          </a:p>
          <a:p>
            <a:r>
              <a:rPr lang="en-US" dirty="0">
                <a:cs typeface="Calibri"/>
              </a:rPr>
              <a:t>MAB: </a:t>
            </a:r>
            <a:r>
              <a:rPr lang="en-US" dirty="0" err="1">
                <a:cs typeface="Calibri"/>
              </a:rPr>
              <a:t>autochtones</a:t>
            </a:r>
            <a:endParaRPr lang="en-US" dirty="0">
              <a:cs typeface="Calibri"/>
            </a:endParaRPr>
          </a:p>
          <a:p>
            <a:r>
              <a:rPr lang="en-US" dirty="0">
                <a:cs typeface="Calibri"/>
              </a:rPr>
              <a:t>Jeanne:</a:t>
            </a:r>
            <a:r>
              <a:rPr lang="en-US" baseline="0" dirty="0">
                <a:cs typeface="Calibri"/>
              </a:rPr>
              <a:t> anecdote </a:t>
            </a:r>
            <a:r>
              <a:rPr lang="en-US" baseline="0" dirty="0" err="1">
                <a:cs typeface="Calibri"/>
              </a:rPr>
              <a:t>familiale</a:t>
            </a:r>
            <a:endParaRPr lang="en-US" baseline="0" dirty="0">
              <a:cs typeface="Calibri"/>
            </a:endParaRPr>
          </a:p>
          <a:p>
            <a:r>
              <a:rPr lang="en-US" baseline="0">
                <a:cs typeface="Calibri"/>
              </a:rPr>
              <a:t>MG:</a:t>
            </a:r>
            <a:endParaRPr lang="en-US" dirty="0">
              <a:cs typeface="Calibri"/>
            </a:endParaRPr>
          </a:p>
          <a:p>
            <a:endParaRPr lang="en-US" dirty="0">
              <a:cs typeface="Calibri"/>
            </a:endParaRP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1</a:t>
            </a:fld>
            <a:endParaRPr lang="fr-CA"/>
          </a:p>
        </p:txBody>
      </p:sp>
    </p:spTree>
    <p:extLst>
      <p:ext uri="{BB962C8B-B14F-4D97-AF65-F5344CB8AC3E}">
        <p14:creationId xmlns:p14="http://schemas.microsoft.com/office/powerpoint/2010/main" val="3047994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cs typeface="Calibri"/>
              </a:rPr>
              <a:t>MG</a:t>
            </a:r>
          </a:p>
          <a:p>
            <a:endParaRPr lang="fr-CA" dirty="0">
              <a:cs typeface="Calibri"/>
            </a:endParaRPr>
          </a:p>
          <a:p>
            <a:r>
              <a:rPr lang="fr-CA" dirty="0">
                <a:cs typeface="Calibri"/>
              </a:rPr>
              <a:t>Enjeu: confidentialité à l'endroit de la FA / 72.6 LPJ, FA</a:t>
            </a:r>
          </a:p>
          <a:p>
            <a:r>
              <a:rPr lang="fr-CA" dirty="0">
                <a:cs typeface="Calibri"/>
              </a:rPr>
              <a:t>Revalorisation du législateur du rôle via 72.6,  via 83 LPJ</a:t>
            </a:r>
          </a:p>
          <a:p>
            <a:endParaRPr lang="fr-CA" dirty="0">
              <a:cs typeface="Calibri"/>
            </a:endParaRPr>
          </a:p>
          <a:p>
            <a:r>
              <a:rPr lang="fr-CA" dirty="0">
                <a:cs typeface="Calibri"/>
              </a:rPr>
              <a:t>A cette étape, la FABM n'est pas partie à la procédure, mais vient souvent pour témoigner a la Cour, comme "simple témoin". La FABM vient pour venir faire la preuve principalement du troisième critère, l'intérêt de l'E à </a:t>
            </a:r>
            <a:r>
              <a:rPr lang="fr-CA" dirty="0" err="1">
                <a:cs typeface="Calibri"/>
              </a:rPr>
              <a:t>etre</a:t>
            </a:r>
            <a:r>
              <a:rPr lang="fr-CA" dirty="0">
                <a:cs typeface="Calibri"/>
              </a:rPr>
              <a:t> adoptée par elle. La FABM est souvent la meilleure personne pour témoigner de l'évolution de l'E depuis son placement, ses besoins, mais aussi des réactions que peut avoir l'E avant et après les visites avec sa famille bio.  Elle va aussi témoigner de son désir d'adopter et de son engagement inconditionnel envers l'E. L'avocat responsable du dossier prépare la FABM a témoigner, et celle-ci témoignage dans "sa" preuve. </a:t>
            </a:r>
            <a:endParaRPr lang="fr-CA"/>
          </a:p>
          <a:p>
            <a:r>
              <a:rPr lang="fr-CA" dirty="0">
                <a:cs typeface="Calibri"/>
              </a:rPr>
              <a:t>Pratique selon les régions? A </a:t>
            </a:r>
            <a:r>
              <a:rPr lang="fr-CA" dirty="0" err="1">
                <a:cs typeface="Calibri"/>
              </a:rPr>
              <a:t>mtl</a:t>
            </a:r>
            <a:r>
              <a:rPr lang="fr-CA" dirty="0">
                <a:cs typeface="Calibri"/>
              </a:rPr>
              <a:t>, on dépose souvent une lettre signée par la FA, ce qui permet parfois de lui éviter de venir témoigner. Par contre, il faut garder en </a:t>
            </a:r>
            <a:r>
              <a:rPr lang="fr-CA" dirty="0" err="1">
                <a:cs typeface="Calibri"/>
              </a:rPr>
              <a:t>tete</a:t>
            </a:r>
            <a:r>
              <a:rPr lang="fr-CA" dirty="0">
                <a:cs typeface="Calibri"/>
              </a:rPr>
              <a:t> que le parent bio a le droit de contre interroger la FA a cette </a:t>
            </a:r>
            <a:r>
              <a:rPr lang="fr-CA" dirty="0" err="1">
                <a:cs typeface="Calibri"/>
              </a:rPr>
              <a:t>etape</a:t>
            </a:r>
            <a:r>
              <a:rPr lang="fr-CA" dirty="0">
                <a:cs typeface="Calibri"/>
              </a:rPr>
              <a:t> là.</a:t>
            </a:r>
          </a:p>
        </p:txBody>
      </p:sp>
      <p:sp>
        <p:nvSpPr>
          <p:cNvPr id="4" name="Espace réservé du numéro de diapositive 3"/>
          <p:cNvSpPr>
            <a:spLocks noGrp="1"/>
          </p:cNvSpPr>
          <p:nvPr>
            <p:ph type="sldNum" sz="quarter" idx="10"/>
          </p:nvPr>
        </p:nvSpPr>
        <p:spPr/>
        <p:txBody>
          <a:bodyPr/>
          <a:lstStyle/>
          <a:p>
            <a:fld id="{CC7CA3A4-D90E-4E89-8C68-964D8F56CB50}" type="slidenum">
              <a:rPr lang="fr-CA" smtClean="0"/>
              <a:t>10</a:t>
            </a:fld>
            <a:endParaRPr lang="fr-CA"/>
          </a:p>
        </p:txBody>
      </p:sp>
    </p:spTree>
    <p:extLst>
      <p:ext uri="{BB962C8B-B14F-4D97-AF65-F5344CB8AC3E}">
        <p14:creationId xmlns:p14="http://schemas.microsoft.com/office/powerpoint/2010/main" val="2541091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JTL</a:t>
            </a:r>
          </a:p>
          <a:p>
            <a:endParaRPr lang="en-US" dirty="0">
              <a:cs typeface="Calibri"/>
            </a:endParaRPr>
          </a:p>
          <a:p>
            <a:r>
              <a:rPr lang="en-US" dirty="0">
                <a:cs typeface="Calibri"/>
              </a:rPr>
              <a:t>2 de 3 étapes; "</a:t>
            </a:r>
            <a:r>
              <a:rPr lang="en-US" dirty="0" err="1">
                <a:cs typeface="Calibri"/>
              </a:rPr>
              <a:t>limbes</a:t>
            </a:r>
            <a:r>
              <a:rPr lang="en-US" dirty="0">
                <a:cs typeface="Calibri"/>
              </a:rPr>
              <a:t>" </a:t>
            </a:r>
            <a:r>
              <a:rPr lang="en-US" dirty="0" err="1">
                <a:cs typeface="Calibri"/>
              </a:rPr>
              <a:t>ou</a:t>
            </a:r>
            <a:r>
              <a:rPr lang="en-US" dirty="0">
                <a:cs typeface="Calibri"/>
              </a:rPr>
              <a:t> probation</a:t>
            </a:r>
          </a:p>
          <a:p>
            <a:endParaRPr lang="en-US" dirty="0">
              <a:cs typeface="Calibri"/>
            </a:endParaRPr>
          </a:p>
          <a:p>
            <a:r>
              <a:rPr lang="en-US" dirty="0">
                <a:cs typeface="Calibri"/>
              </a:rPr>
              <a:t>C'est </a:t>
            </a:r>
            <a:r>
              <a:rPr lang="en-US" dirty="0" err="1">
                <a:cs typeface="Calibri"/>
              </a:rPr>
              <a:t>une</a:t>
            </a:r>
            <a:r>
              <a:rPr lang="en-US" dirty="0">
                <a:cs typeface="Calibri"/>
              </a:rPr>
              <a:t> </a:t>
            </a:r>
            <a:r>
              <a:rPr lang="en-US" dirty="0" err="1">
                <a:cs typeface="Calibri"/>
              </a:rPr>
              <a:t>procédure</a:t>
            </a:r>
            <a:r>
              <a:rPr lang="en-US" dirty="0">
                <a:cs typeface="Calibri"/>
              </a:rPr>
              <a:t> </a:t>
            </a:r>
            <a:r>
              <a:rPr lang="en-US" dirty="0" err="1">
                <a:cs typeface="Calibri"/>
              </a:rPr>
              <a:t>déposée</a:t>
            </a:r>
            <a:r>
              <a:rPr lang="en-US" dirty="0">
                <a:cs typeface="Calibri"/>
              </a:rPr>
              <a:t> par la </a:t>
            </a:r>
            <a:r>
              <a:rPr lang="en-US" dirty="0" err="1">
                <a:cs typeface="Calibri"/>
              </a:rPr>
              <a:t>dpj</a:t>
            </a:r>
            <a:r>
              <a:rPr lang="en-US" dirty="0">
                <a:cs typeface="Calibri"/>
              </a:rPr>
              <a:t> et les </a:t>
            </a:r>
            <a:r>
              <a:rPr lang="en-US" dirty="0" err="1">
                <a:cs typeface="Calibri"/>
              </a:rPr>
              <a:t>adoptant</a:t>
            </a:r>
            <a:r>
              <a:rPr lang="en-US" dirty="0">
                <a:cs typeface="Calibri"/>
              </a:rPr>
              <a:t> </a:t>
            </a:r>
            <a:r>
              <a:rPr lang="en-US" dirty="0" err="1">
                <a:cs typeface="Calibri"/>
              </a:rPr>
              <a:t>conjointement</a:t>
            </a:r>
            <a:r>
              <a:rPr lang="en-US" dirty="0">
                <a:cs typeface="Calibri"/>
              </a:rPr>
              <a:t>, qui vise à </a:t>
            </a:r>
            <a:r>
              <a:rPr lang="en-US" dirty="0" err="1">
                <a:cs typeface="Calibri"/>
              </a:rPr>
              <a:t>ce</a:t>
            </a:r>
            <a:r>
              <a:rPr lang="en-US" dirty="0">
                <a:cs typeface="Calibri"/>
              </a:rPr>
              <a:t> que le </a:t>
            </a:r>
            <a:r>
              <a:rPr lang="en-US" dirty="0" err="1">
                <a:cs typeface="Calibri"/>
              </a:rPr>
              <a:t>juge</a:t>
            </a:r>
            <a:r>
              <a:rPr lang="en-US" dirty="0">
                <a:cs typeface="Calibri"/>
              </a:rPr>
              <a:t> </a:t>
            </a:r>
            <a:r>
              <a:rPr lang="en-US" dirty="0" err="1">
                <a:cs typeface="Calibri"/>
              </a:rPr>
              <a:t>ordonne</a:t>
            </a:r>
            <a:r>
              <a:rPr lang="en-US" dirty="0">
                <a:cs typeface="Calibri"/>
              </a:rPr>
              <a:t> le placement de </a:t>
            </a:r>
            <a:r>
              <a:rPr lang="en-US" dirty="0" err="1">
                <a:cs typeface="Calibri"/>
              </a:rPr>
              <a:t>l'E</a:t>
            </a:r>
            <a:r>
              <a:rPr lang="en-US" dirty="0">
                <a:cs typeface="Calibri"/>
              </a:rPr>
              <a:t> </a:t>
            </a:r>
            <a:r>
              <a:rPr lang="en-US" dirty="0" err="1">
                <a:cs typeface="Calibri"/>
              </a:rPr>
              <a:t>directement</a:t>
            </a:r>
            <a:r>
              <a:rPr lang="en-US" dirty="0">
                <a:cs typeface="Calibri"/>
              </a:rPr>
              <a:t> </a:t>
            </a:r>
            <a:r>
              <a:rPr lang="en-US" dirty="0" err="1">
                <a:cs typeface="Calibri"/>
              </a:rPr>
              <a:t>auprès</a:t>
            </a:r>
            <a:r>
              <a:rPr lang="en-US" dirty="0">
                <a:cs typeface="Calibri"/>
              </a:rPr>
              <a:t> des </a:t>
            </a:r>
            <a:r>
              <a:rPr lang="en-US" dirty="0" err="1">
                <a:cs typeface="Calibri"/>
              </a:rPr>
              <a:t>adoptants</a:t>
            </a:r>
            <a:r>
              <a:rPr lang="en-US" dirty="0">
                <a:cs typeface="Calibri"/>
              </a:rPr>
              <a:t>. </a:t>
            </a:r>
          </a:p>
          <a:p>
            <a:r>
              <a:rPr lang="en-US" dirty="0">
                <a:cs typeface="Calibri"/>
              </a:rPr>
              <a:t>Les parents bio ne </a:t>
            </a:r>
            <a:r>
              <a:rPr lang="en-US" dirty="0" err="1">
                <a:cs typeface="Calibri"/>
              </a:rPr>
              <a:t>sont</a:t>
            </a:r>
            <a:r>
              <a:rPr lang="en-US" dirty="0">
                <a:cs typeface="Calibri"/>
              </a:rPr>
              <a:t> plus </a:t>
            </a:r>
            <a:r>
              <a:rPr lang="en-US" dirty="0" err="1">
                <a:cs typeface="Calibri"/>
              </a:rPr>
              <a:t>présents</a:t>
            </a:r>
            <a:r>
              <a:rPr lang="en-US" dirty="0">
                <a:cs typeface="Calibri"/>
              </a:rPr>
              <a:t> à </a:t>
            </a:r>
            <a:r>
              <a:rPr lang="en-US" dirty="0" err="1">
                <a:cs typeface="Calibri"/>
              </a:rPr>
              <a:t>cette</a:t>
            </a:r>
            <a:r>
              <a:rPr lang="en-US" dirty="0">
                <a:cs typeface="Calibri"/>
              </a:rPr>
              <a:t> étape </a:t>
            </a:r>
            <a:r>
              <a:rPr lang="en-US" dirty="0" err="1">
                <a:cs typeface="Calibri"/>
              </a:rPr>
              <a:t>là</a:t>
            </a:r>
            <a:r>
              <a:rPr lang="en-US" dirty="0">
                <a:cs typeface="Calibri"/>
              </a:rPr>
              <a:t>. </a:t>
            </a:r>
          </a:p>
          <a:p>
            <a:r>
              <a:rPr lang="en-US" dirty="0">
                <a:cs typeface="Calibri"/>
              </a:rPr>
              <a:t>Le CDN </a:t>
            </a:r>
            <a:r>
              <a:rPr lang="en-US" dirty="0" err="1">
                <a:cs typeface="Calibri"/>
              </a:rPr>
              <a:t>n'est</a:t>
            </a:r>
            <a:r>
              <a:rPr lang="en-US" dirty="0">
                <a:cs typeface="Calibri"/>
              </a:rPr>
              <a:t> pas </a:t>
            </a:r>
            <a:r>
              <a:rPr lang="en-US" dirty="0" err="1">
                <a:cs typeface="Calibri"/>
              </a:rPr>
              <a:t>changé</a:t>
            </a:r>
            <a:r>
              <a:rPr lang="en-US" dirty="0">
                <a:cs typeface="Calibri"/>
              </a:rPr>
              <a:t> </a:t>
            </a:r>
            <a:r>
              <a:rPr lang="en-US" dirty="0" err="1">
                <a:cs typeface="Calibri"/>
              </a:rPr>
              <a:t>ni</a:t>
            </a:r>
            <a:r>
              <a:rPr lang="en-US" dirty="0">
                <a:cs typeface="Calibri"/>
              </a:rPr>
              <a:t> la filiation. </a:t>
            </a:r>
            <a:endParaRPr lang="en-US">
              <a:cs typeface="Calibri"/>
            </a:endParaRP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11</a:t>
            </a:fld>
            <a:endParaRPr lang="fr-CA"/>
          </a:p>
        </p:txBody>
      </p:sp>
    </p:spTree>
    <p:extLst>
      <p:ext uri="{BB962C8B-B14F-4D97-AF65-F5344CB8AC3E}">
        <p14:creationId xmlns:p14="http://schemas.microsoft.com/office/powerpoint/2010/main" val="4059765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JTL</a:t>
            </a:r>
            <a:endParaRPr lang="fr-FR" dirty="0"/>
          </a:p>
          <a:p>
            <a:r>
              <a:rPr lang="en-US" dirty="0">
                <a:cs typeface="Calibri"/>
              </a:rPr>
              <a:t>Inscription à la </a:t>
            </a:r>
            <a:r>
              <a:rPr lang="en-US" dirty="0" err="1">
                <a:cs typeface="Calibri"/>
              </a:rPr>
              <a:t>garderie</a:t>
            </a:r>
            <a:r>
              <a:rPr lang="en-US" dirty="0">
                <a:cs typeface="Calibri"/>
              </a:rPr>
              <a:t>, école, </a:t>
            </a:r>
            <a:r>
              <a:rPr lang="en-US" dirty="0" err="1">
                <a:cs typeface="Calibri"/>
              </a:rPr>
              <a:t>cours</a:t>
            </a:r>
            <a:r>
              <a:rPr lang="en-US" dirty="0">
                <a:cs typeface="Calibri"/>
              </a:rPr>
              <a:t> de danse, sous les "nouveaux </a:t>
            </a:r>
            <a:r>
              <a:rPr lang="en-US" dirty="0" err="1">
                <a:cs typeface="Calibri"/>
              </a:rPr>
              <a:t>noms</a:t>
            </a:r>
            <a:r>
              <a:rPr lang="en-US" dirty="0">
                <a:cs typeface="Calibri"/>
              </a:rPr>
              <a:t>", le CDN </a:t>
            </a:r>
            <a:r>
              <a:rPr lang="en-US" dirty="0" err="1">
                <a:cs typeface="Calibri"/>
              </a:rPr>
              <a:t>n'est</a:t>
            </a:r>
            <a:r>
              <a:rPr lang="en-US" dirty="0">
                <a:cs typeface="Calibri"/>
              </a:rPr>
              <a:t> pas </a:t>
            </a:r>
            <a:r>
              <a:rPr lang="en-US" dirty="0" err="1">
                <a:cs typeface="Calibri"/>
              </a:rPr>
              <a:t>changé</a:t>
            </a:r>
            <a:r>
              <a:rPr lang="en-US" dirty="0">
                <a:cs typeface="Calibri"/>
              </a:rPr>
              <a:t> encore</a:t>
            </a:r>
          </a:p>
          <a:p>
            <a:r>
              <a:rPr lang="en-US" dirty="0">
                <a:cs typeface="Calibri"/>
              </a:rPr>
              <a:t>Le CCQ </a:t>
            </a:r>
            <a:r>
              <a:rPr lang="en-US" dirty="0" err="1">
                <a:cs typeface="Calibri"/>
              </a:rPr>
              <a:t>prévoit</a:t>
            </a:r>
            <a:r>
              <a:rPr lang="en-US" dirty="0">
                <a:cs typeface="Calibri"/>
              </a:rPr>
              <a:t> </a:t>
            </a:r>
            <a:r>
              <a:rPr lang="en-US" dirty="0" err="1">
                <a:cs typeface="Calibri"/>
              </a:rPr>
              <a:t>qu'automatiquement</a:t>
            </a:r>
            <a:r>
              <a:rPr lang="en-US" dirty="0">
                <a:cs typeface="Calibri"/>
              </a:rPr>
              <a:t> </a:t>
            </a:r>
            <a:r>
              <a:rPr lang="en-US" dirty="0" err="1">
                <a:cs typeface="Calibri"/>
              </a:rPr>
              <a:t>l'AP</a:t>
            </a:r>
            <a:r>
              <a:rPr lang="en-US" dirty="0">
                <a:cs typeface="Calibri"/>
              </a:rPr>
              <a:t> </a:t>
            </a:r>
            <a:r>
              <a:rPr lang="en-US" dirty="0" err="1">
                <a:cs typeface="Calibri"/>
              </a:rPr>
              <a:t>va</a:t>
            </a:r>
            <a:r>
              <a:rPr lang="en-US" dirty="0">
                <a:cs typeface="Calibri"/>
              </a:rPr>
              <a:t> </a:t>
            </a:r>
            <a:r>
              <a:rPr lang="en-US" dirty="0" err="1">
                <a:cs typeface="Calibri"/>
              </a:rPr>
              <a:t>etre</a:t>
            </a:r>
            <a:r>
              <a:rPr lang="en-US" dirty="0">
                <a:cs typeface="Calibri"/>
              </a:rPr>
              <a:t> </a:t>
            </a:r>
            <a:r>
              <a:rPr lang="en-US" dirty="0" err="1">
                <a:cs typeface="Calibri"/>
              </a:rPr>
              <a:t>confié</a:t>
            </a:r>
            <a:r>
              <a:rPr lang="en-US" dirty="0">
                <a:cs typeface="Calibri"/>
              </a:rPr>
              <a:t> aux </a:t>
            </a:r>
            <a:r>
              <a:rPr lang="en-US" dirty="0" err="1">
                <a:cs typeface="Calibri"/>
              </a:rPr>
              <a:t>adoptants</a:t>
            </a:r>
          </a:p>
          <a:p>
            <a:r>
              <a:rPr lang="en-US" dirty="0">
                <a:cs typeface="Calibri"/>
              </a:rPr>
              <a:t>On </a:t>
            </a:r>
            <a:r>
              <a:rPr lang="en-US" dirty="0" err="1">
                <a:cs typeface="Calibri"/>
              </a:rPr>
              <a:t>demande</a:t>
            </a:r>
            <a:r>
              <a:rPr lang="en-US" dirty="0">
                <a:cs typeface="Calibri"/>
              </a:rPr>
              <a:t> </a:t>
            </a:r>
            <a:r>
              <a:rPr lang="en-US" dirty="0" err="1">
                <a:cs typeface="Calibri"/>
              </a:rPr>
              <a:t>presque</a:t>
            </a:r>
            <a:r>
              <a:rPr lang="en-US" dirty="0">
                <a:cs typeface="Calibri"/>
              </a:rPr>
              <a:t> </a:t>
            </a:r>
            <a:r>
              <a:rPr lang="en-US" dirty="0" err="1">
                <a:cs typeface="Calibri"/>
              </a:rPr>
              <a:t>systématiquement</a:t>
            </a:r>
            <a:r>
              <a:rPr lang="en-US" dirty="0">
                <a:cs typeface="Calibri"/>
              </a:rPr>
              <a:t> la </a:t>
            </a:r>
            <a:r>
              <a:rPr lang="en-US" dirty="0" err="1">
                <a:cs typeface="Calibri"/>
              </a:rPr>
              <a:t>réduction</a:t>
            </a:r>
            <a:r>
              <a:rPr lang="en-US" dirty="0">
                <a:cs typeface="Calibri"/>
              </a:rPr>
              <a:t> du </a:t>
            </a:r>
            <a:r>
              <a:rPr lang="en-US" dirty="0" err="1">
                <a:cs typeface="Calibri"/>
              </a:rPr>
              <a:t>délai</a:t>
            </a:r>
            <a:r>
              <a:rPr lang="en-US" dirty="0">
                <a:cs typeface="Calibri"/>
              </a:rPr>
              <a:t>, et les </a:t>
            </a:r>
            <a:r>
              <a:rPr lang="en-US" dirty="0" err="1">
                <a:cs typeface="Calibri"/>
              </a:rPr>
              <a:t>juges</a:t>
            </a:r>
            <a:r>
              <a:rPr lang="en-US" dirty="0">
                <a:cs typeface="Calibri"/>
              </a:rPr>
              <a:t> </a:t>
            </a:r>
            <a:r>
              <a:rPr lang="en-US" dirty="0" err="1">
                <a:cs typeface="Calibri"/>
              </a:rPr>
              <a:t>l'accordent</a:t>
            </a:r>
            <a:r>
              <a:rPr lang="en-US" dirty="0">
                <a:cs typeface="Calibri"/>
              </a:rPr>
              <a:t>. Le but c de </a:t>
            </a:r>
            <a:r>
              <a:rPr lang="en-US" dirty="0" err="1">
                <a:cs typeface="Calibri"/>
              </a:rPr>
              <a:t>voir</a:t>
            </a:r>
            <a:r>
              <a:rPr lang="en-US" dirty="0">
                <a:cs typeface="Calibri"/>
              </a:rPr>
              <a:t> </a:t>
            </a:r>
            <a:r>
              <a:rPr lang="en-US" dirty="0" err="1">
                <a:cs typeface="Calibri"/>
              </a:rPr>
              <a:t>durant</a:t>
            </a:r>
            <a:r>
              <a:rPr lang="en-US" dirty="0">
                <a:cs typeface="Calibri"/>
              </a:rPr>
              <a:t> les 6-3 </a:t>
            </a:r>
            <a:r>
              <a:rPr lang="en-US" dirty="0" err="1">
                <a:cs typeface="Calibri"/>
              </a:rPr>
              <a:t>mois</a:t>
            </a:r>
            <a:r>
              <a:rPr lang="en-US" dirty="0">
                <a:cs typeface="Calibri"/>
              </a:rPr>
              <a:t> comment </a:t>
            </a:r>
            <a:r>
              <a:rPr lang="en-US" dirty="0" err="1">
                <a:cs typeface="Calibri"/>
              </a:rPr>
              <a:t>l'E</a:t>
            </a:r>
            <a:r>
              <a:rPr lang="en-US" dirty="0">
                <a:cs typeface="Calibri"/>
              </a:rPr>
              <a:t> se </a:t>
            </a:r>
            <a:r>
              <a:rPr lang="en-US" dirty="0" err="1">
                <a:cs typeface="Calibri"/>
              </a:rPr>
              <a:t>développe</a:t>
            </a: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12</a:t>
            </a:fld>
            <a:endParaRPr lang="fr-CA"/>
          </a:p>
        </p:txBody>
      </p:sp>
    </p:spTree>
    <p:extLst>
      <p:ext uri="{BB962C8B-B14F-4D97-AF65-F5344CB8AC3E}">
        <p14:creationId xmlns:p14="http://schemas.microsoft.com/office/powerpoint/2010/main" val="2291108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JTL </a:t>
            </a:r>
          </a:p>
          <a:p>
            <a:endParaRPr lang="en-US" dirty="0">
              <a:cs typeface="Calibri"/>
            </a:endParaRPr>
          </a:p>
          <a:p>
            <a:r>
              <a:rPr lang="en-US" dirty="0">
                <a:cs typeface="Calibri"/>
              </a:rPr>
              <a:t>Role de la FABM: </a:t>
            </a:r>
            <a:r>
              <a:rPr lang="en-US" dirty="0" err="1">
                <a:cs typeface="Calibri"/>
              </a:rPr>
              <a:t>elle</a:t>
            </a:r>
            <a:r>
              <a:rPr lang="en-US" dirty="0">
                <a:cs typeface="Calibri"/>
              </a:rPr>
              <a:t> </a:t>
            </a:r>
            <a:r>
              <a:rPr lang="en-US" dirty="0" err="1">
                <a:cs typeface="Calibri"/>
              </a:rPr>
              <a:t>devient</a:t>
            </a:r>
            <a:r>
              <a:rPr lang="en-US" dirty="0">
                <a:cs typeface="Calibri"/>
              </a:rPr>
              <a:t> </a:t>
            </a:r>
            <a:r>
              <a:rPr lang="en-US" dirty="0" err="1">
                <a:cs typeface="Calibri"/>
              </a:rPr>
              <a:t>véritablement</a:t>
            </a:r>
            <a:r>
              <a:rPr lang="en-US" dirty="0">
                <a:cs typeface="Calibri"/>
              </a:rPr>
              <a:t> </a:t>
            </a:r>
            <a:r>
              <a:rPr lang="en-US" dirty="0" err="1">
                <a:cs typeface="Calibri"/>
              </a:rPr>
              <a:t>partie</a:t>
            </a:r>
            <a:r>
              <a:rPr lang="en-US" dirty="0">
                <a:cs typeface="Calibri"/>
              </a:rPr>
              <a:t>. Est </a:t>
            </a:r>
            <a:r>
              <a:rPr lang="en-US" dirty="0" err="1">
                <a:cs typeface="Calibri"/>
              </a:rPr>
              <a:t>codemandeur</a:t>
            </a:r>
            <a:r>
              <a:rPr lang="en-US" dirty="0">
                <a:cs typeface="Calibri"/>
              </a:rPr>
              <a:t> avec la DPJ. A </a:t>
            </a:r>
            <a:r>
              <a:rPr lang="en-US" dirty="0" err="1">
                <a:cs typeface="Calibri"/>
              </a:rPr>
              <a:t>l'OPA</a:t>
            </a:r>
            <a:r>
              <a:rPr lang="en-US" dirty="0">
                <a:cs typeface="Calibri"/>
              </a:rPr>
              <a:t> les parents bios ne </a:t>
            </a:r>
            <a:r>
              <a:rPr lang="en-US" dirty="0" err="1">
                <a:cs typeface="Calibri"/>
              </a:rPr>
              <a:t>sont</a:t>
            </a:r>
            <a:r>
              <a:rPr lang="en-US" dirty="0">
                <a:cs typeface="Calibri"/>
              </a:rPr>
              <a:t> pas </a:t>
            </a:r>
            <a:r>
              <a:rPr lang="en-US" dirty="0" err="1">
                <a:cs typeface="Calibri"/>
              </a:rPr>
              <a:t>présents</a:t>
            </a:r>
            <a:r>
              <a:rPr lang="en-US" dirty="0">
                <a:cs typeface="Calibri"/>
              </a:rPr>
              <a:t> </a:t>
            </a:r>
            <a:r>
              <a:rPr lang="en-US" dirty="0" err="1">
                <a:cs typeface="Calibri"/>
              </a:rPr>
              <a:t>ni</a:t>
            </a:r>
            <a:r>
              <a:rPr lang="en-US" dirty="0">
                <a:cs typeface="Calibri"/>
              </a:rPr>
              <a:t> parties. </a:t>
            </a:r>
            <a:r>
              <a:rPr lang="en-US" dirty="0" err="1">
                <a:cs typeface="Calibri"/>
              </a:rPr>
              <a:t>C'est</a:t>
            </a:r>
            <a:r>
              <a:rPr lang="en-US" dirty="0">
                <a:cs typeface="Calibri"/>
              </a:rPr>
              <a:t> </a:t>
            </a:r>
            <a:r>
              <a:rPr lang="en-US" dirty="0" err="1">
                <a:cs typeface="Calibri"/>
              </a:rPr>
              <a:t>une</a:t>
            </a:r>
            <a:r>
              <a:rPr lang="en-US" dirty="0">
                <a:cs typeface="Calibri"/>
              </a:rPr>
              <a:t> étape </a:t>
            </a:r>
            <a:r>
              <a:rPr lang="en-US" dirty="0" err="1">
                <a:cs typeface="Calibri"/>
              </a:rPr>
              <a:t>courte</a:t>
            </a:r>
            <a:r>
              <a:rPr lang="en-US" dirty="0">
                <a:cs typeface="Calibri"/>
              </a:rPr>
              <a:t> et </a:t>
            </a:r>
            <a:r>
              <a:rPr lang="en-US" dirty="0" err="1">
                <a:cs typeface="Calibri"/>
              </a:rPr>
              <a:t>l'audition</a:t>
            </a:r>
            <a:r>
              <a:rPr lang="en-US" dirty="0">
                <a:cs typeface="Calibri"/>
              </a:rPr>
              <a:t> </a:t>
            </a:r>
            <a:r>
              <a:rPr lang="en-US" dirty="0" err="1">
                <a:cs typeface="Calibri"/>
              </a:rPr>
              <a:t>prend</a:t>
            </a:r>
            <a:r>
              <a:rPr lang="en-US" dirty="0">
                <a:cs typeface="Calibri"/>
              </a:rPr>
              <a:t> peu de temps et </a:t>
            </a:r>
            <a:r>
              <a:rPr lang="en-US" dirty="0" err="1">
                <a:cs typeface="Calibri"/>
              </a:rPr>
              <a:t>est</a:t>
            </a:r>
            <a:r>
              <a:rPr lang="en-US" dirty="0">
                <a:cs typeface="Calibri"/>
              </a:rPr>
              <a:t> non </a:t>
            </a:r>
            <a:r>
              <a:rPr lang="en-US" dirty="0" err="1">
                <a:cs typeface="Calibri"/>
              </a:rPr>
              <a:t>contestée</a:t>
            </a:r>
            <a:r>
              <a:rPr lang="en-US" dirty="0">
                <a:cs typeface="Calibri"/>
              </a:rPr>
              <a:t>. Il faut </a:t>
            </a:r>
            <a:r>
              <a:rPr lang="en-US" dirty="0" err="1">
                <a:cs typeface="Calibri"/>
              </a:rPr>
              <a:t>voir</a:t>
            </a:r>
            <a:r>
              <a:rPr lang="en-US" dirty="0">
                <a:cs typeface="Calibri"/>
              </a:rPr>
              <a:t> </a:t>
            </a:r>
            <a:r>
              <a:rPr lang="en-US" dirty="0" err="1">
                <a:cs typeface="Calibri"/>
              </a:rPr>
              <a:t>l'OPA</a:t>
            </a:r>
            <a:r>
              <a:rPr lang="en-US" dirty="0">
                <a:cs typeface="Calibri"/>
              </a:rPr>
              <a:t> </a:t>
            </a:r>
            <a:r>
              <a:rPr lang="en-US" dirty="0" err="1">
                <a:cs typeface="Calibri"/>
              </a:rPr>
              <a:t>comme</a:t>
            </a:r>
            <a:r>
              <a:rPr lang="en-US" dirty="0">
                <a:cs typeface="Calibri"/>
              </a:rPr>
              <a:t> la </a:t>
            </a:r>
            <a:r>
              <a:rPr lang="en-US" dirty="0" err="1">
                <a:cs typeface="Calibri"/>
              </a:rPr>
              <a:t>période</a:t>
            </a:r>
            <a:r>
              <a:rPr lang="en-US" dirty="0">
                <a:cs typeface="Calibri"/>
              </a:rPr>
              <a:t> de probation, </a:t>
            </a:r>
            <a:r>
              <a:rPr lang="en-US" dirty="0" err="1">
                <a:cs typeface="Calibri"/>
              </a:rPr>
              <a:t>l'avant</a:t>
            </a:r>
            <a:r>
              <a:rPr lang="en-US" dirty="0">
                <a:cs typeface="Calibri"/>
              </a:rPr>
              <a:t> </a:t>
            </a:r>
            <a:r>
              <a:rPr lang="en-US" dirty="0" err="1">
                <a:cs typeface="Calibri"/>
              </a:rPr>
              <a:t>dernière</a:t>
            </a:r>
            <a:r>
              <a:rPr lang="en-US" dirty="0">
                <a:cs typeface="Calibri"/>
              </a:rPr>
              <a:t> étape </a:t>
            </a:r>
            <a:r>
              <a:rPr lang="en-US" dirty="0" err="1">
                <a:cs typeface="Calibri"/>
              </a:rPr>
              <a:t>avant</a:t>
            </a:r>
            <a:r>
              <a:rPr lang="en-US" dirty="0">
                <a:cs typeface="Calibri"/>
              </a:rPr>
              <a:t> </a:t>
            </a:r>
            <a:r>
              <a:rPr lang="en-US" dirty="0" err="1">
                <a:cs typeface="Calibri"/>
              </a:rPr>
              <a:t>qu'on</a:t>
            </a:r>
            <a:r>
              <a:rPr lang="en-US" dirty="0">
                <a:cs typeface="Calibri"/>
              </a:rPr>
              <a:t> coupe le cordon </a:t>
            </a:r>
            <a:r>
              <a:rPr lang="en-US" dirty="0" err="1">
                <a:cs typeface="Calibri"/>
              </a:rPr>
              <a:t>ombilical</a:t>
            </a:r>
            <a:r>
              <a:rPr lang="en-US" dirty="0">
                <a:cs typeface="Calibri"/>
              </a:rPr>
              <a:t> </a:t>
            </a:r>
            <a:r>
              <a:rPr lang="en-US" dirty="0" err="1">
                <a:cs typeface="Calibri"/>
              </a:rPr>
              <a:t>légal</a:t>
            </a:r>
            <a:r>
              <a:rPr lang="en-US" dirty="0">
                <a:cs typeface="Calibri"/>
              </a:rPr>
              <a:t> entre </a:t>
            </a:r>
            <a:r>
              <a:rPr lang="en-US" dirty="0" err="1">
                <a:cs typeface="Calibri"/>
              </a:rPr>
              <a:t>l'E</a:t>
            </a:r>
            <a:r>
              <a:rPr lang="en-US" dirty="0">
                <a:cs typeface="Calibri"/>
              </a:rPr>
              <a:t>-Famille </a:t>
            </a:r>
            <a:r>
              <a:rPr lang="en-US" dirty="0" err="1">
                <a:cs typeface="Calibri"/>
              </a:rPr>
              <a:t>d'origine</a:t>
            </a:r>
            <a:r>
              <a:rPr lang="en-US" dirty="0">
                <a:cs typeface="Calibri"/>
              </a:rPr>
              <a:t>.</a:t>
            </a:r>
            <a:endParaRPr lang="en-US" dirty="0"/>
          </a:p>
          <a:p>
            <a:endParaRPr lang="en-US">
              <a:cs typeface="Calibri"/>
            </a:endParaRPr>
          </a:p>
          <a:p>
            <a:r>
              <a:rPr lang="en-US" dirty="0">
                <a:cs typeface="Calibri"/>
              </a:rPr>
              <a:t>Entente de comm: </a:t>
            </a:r>
          </a:p>
          <a:p>
            <a:r>
              <a:rPr lang="en-US" dirty="0" err="1">
                <a:cs typeface="Calibri"/>
              </a:rPr>
              <a:t>L'article</a:t>
            </a:r>
            <a:r>
              <a:rPr lang="en-US" dirty="0">
                <a:cs typeface="Calibri"/>
              </a:rPr>
              <a:t> 579 CCQ a </a:t>
            </a:r>
            <a:r>
              <a:rPr lang="en-US" dirty="0" err="1">
                <a:cs typeface="Calibri"/>
              </a:rPr>
              <a:t>été</a:t>
            </a:r>
            <a:r>
              <a:rPr lang="en-US" dirty="0">
                <a:cs typeface="Calibri"/>
              </a:rPr>
              <a:t> </a:t>
            </a:r>
            <a:r>
              <a:rPr lang="en-US" dirty="0" err="1">
                <a:cs typeface="Calibri"/>
              </a:rPr>
              <a:t>créé</a:t>
            </a:r>
            <a:r>
              <a:rPr lang="en-US" dirty="0">
                <a:cs typeface="Calibri"/>
              </a:rPr>
              <a:t> </a:t>
            </a:r>
            <a:r>
              <a:rPr lang="en-US" dirty="0" err="1">
                <a:cs typeface="Calibri"/>
              </a:rPr>
              <a:t>en</a:t>
            </a:r>
            <a:r>
              <a:rPr lang="en-US" dirty="0">
                <a:cs typeface="Calibri"/>
              </a:rPr>
              <a:t> 2017 via le PL 113 </a:t>
            </a:r>
            <a:r>
              <a:rPr lang="en-US" dirty="0" err="1">
                <a:cs typeface="Calibri"/>
              </a:rPr>
              <a:t>mais</a:t>
            </a:r>
            <a:r>
              <a:rPr lang="en-US" dirty="0">
                <a:cs typeface="Calibri"/>
              </a:rPr>
              <a:t> a </a:t>
            </a:r>
            <a:r>
              <a:rPr lang="en-US" dirty="0" err="1">
                <a:cs typeface="Calibri"/>
              </a:rPr>
              <a:t>été</a:t>
            </a:r>
            <a:r>
              <a:rPr lang="en-US" dirty="0">
                <a:cs typeface="Calibri"/>
              </a:rPr>
              <a:t> </a:t>
            </a:r>
            <a:r>
              <a:rPr lang="en-US" dirty="0" err="1">
                <a:cs typeface="Calibri"/>
              </a:rPr>
              <a:t>changé</a:t>
            </a:r>
            <a:r>
              <a:rPr lang="en-US" dirty="0">
                <a:cs typeface="Calibri"/>
              </a:rPr>
              <a:t> </a:t>
            </a:r>
            <a:r>
              <a:rPr lang="en-US" dirty="0" err="1">
                <a:cs typeface="Calibri"/>
              </a:rPr>
              <a:t>en</a:t>
            </a:r>
            <a:r>
              <a:rPr lang="en-US" dirty="0">
                <a:cs typeface="Calibri"/>
              </a:rPr>
              <a:t> 2022. En 2022 le </a:t>
            </a:r>
            <a:r>
              <a:rPr lang="en-US" dirty="0" err="1">
                <a:cs typeface="Calibri"/>
              </a:rPr>
              <a:t>législateur</a:t>
            </a:r>
            <a:r>
              <a:rPr lang="en-US" dirty="0">
                <a:cs typeface="Calibri"/>
              </a:rPr>
              <a:t> a </a:t>
            </a:r>
            <a:r>
              <a:rPr lang="en-US" dirty="0" err="1">
                <a:cs typeface="Calibri"/>
              </a:rPr>
              <a:t>précisé</a:t>
            </a:r>
            <a:r>
              <a:rPr lang="en-US" dirty="0">
                <a:cs typeface="Calibri"/>
              </a:rPr>
              <a:t> </a:t>
            </a:r>
            <a:r>
              <a:rPr lang="en-US" dirty="0" err="1">
                <a:cs typeface="Calibri"/>
              </a:rPr>
              <a:t>certaines</a:t>
            </a:r>
            <a:r>
              <a:rPr lang="en-US" dirty="0">
                <a:cs typeface="Calibri"/>
              </a:rPr>
              <a:t> choses </a:t>
            </a:r>
            <a:r>
              <a:rPr lang="en-US" dirty="0" err="1">
                <a:cs typeface="Calibri"/>
              </a:rPr>
              <a:t>en</a:t>
            </a:r>
            <a:r>
              <a:rPr lang="en-US" dirty="0">
                <a:cs typeface="Calibri"/>
              </a:rPr>
              <a:t> plus de </a:t>
            </a:r>
            <a:r>
              <a:rPr lang="en-US" dirty="0" err="1">
                <a:cs typeface="Calibri"/>
              </a:rPr>
              <a:t>rendre</a:t>
            </a:r>
            <a:r>
              <a:rPr lang="en-US" dirty="0">
                <a:cs typeface="Calibri"/>
              </a:rPr>
              <a:t> plus </a:t>
            </a:r>
            <a:r>
              <a:rPr lang="en-US" dirty="0" err="1">
                <a:cs typeface="Calibri"/>
              </a:rPr>
              <a:t>accru</a:t>
            </a:r>
            <a:r>
              <a:rPr lang="en-US" dirty="0">
                <a:cs typeface="Calibri"/>
              </a:rPr>
              <a:t> le </a:t>
            </a:r>
            <a:r>
              <a:rPr lang="en-US" dirty="0" err="1">
                <a:cs typeface="Calibri"/>
              </a:rPr>
              <a:t>rôle</a:t>
            </a:r>
            <a:r>
              <a:rPr lang="en-US" dirty="0">
                <a:cs typeface="Calibri"/>
              </a:rPr>
              <a:t> de </a:t>
            </a:r>
            <a:r>
              <a:rPr lang="en-US" dirty="0" err="1">
                <a:cs typeface="Calibri"/>
              </a:rPr>
              <a:t>l'enfant</a:t>
            </a:r>
            <a:r>
              <a:rPr lang="en-US" dirty="0">
                <a:cs typeface="Calibri"/>
              </a:rPr>
              <a:t> 10ans+ dans tout </a:t>
            </a:r>
            <a:r>
              <a:rPr lang="en-US" dirty="0" err="1">
                <a:cs typeface="Calibri"/>
              </a:rPr>
              <a:t>ça</a:t>
            </a:r>
            <a:r>
              <a:rPr lang="en-US" dirty="0">
                <a:cs typeface="Calibri"/>
              </a:rPr>
              <a:t> (lien a faire avec art 611 CCQ)</a:t>
            </a:r>
            <a:endParaRPr lang="en-US">
              <a:ea typeface="Calibri"/>
              <a:cs typeface="Calibri"/>
            </a:endParaRPr>
          </a:p>
          <a:p>
            <a:r>
              <a:rPr lang="en-US" dirty="0">
                <a:cs typeface="Calibri"/>
              </a:rPr>
              <a:t>Il </a:t>
            </a:r>
            <a:r>
              <a:rPr lang="en-US" dirty="0" err="1">
                <a:cs typeface="Calibri"/>
              </a:rPr>
              <a:t>prévoit</a:t>
            </a:r>
            <a:r>
              <a:rPr lang="en-US" dirty="0">
                <a:cs typeface="Calibri"/>
              </a:rPr>
              <a:t> que </a:t>
            </a:r>
            <a:r>
              <a:rPr lang="en-US" dirty="0" err="1">
                <a:cs typeface="Calibri"/>
              </a:rPr>
              <a:t>l'entente</a:t>
            </a:r>
            <a:r>
              <a:rPr lang="en-US" dirty="0">
                <a:cs typeface="Calibri"/>
              </a:rPr>
              <a:t>: </a:t>
            </a:r>
            <a:endParaRPr lang="en-US"/>
          </a:p>
          <a:p>
            <a:pPr marL="171450" indent="-171450">
              <a:buFont typeface="Calibri"/>
              <a:buChar char="-"/>
            </a:pPr>
            <a:r>
              <a:rPr lang="en-US" dirty="0">
                <a:cs typeface="Calibri"/>
              </a:rPr>
              <a:t>Doit </a:t>
            </a:r>
            <a:r>
              <a:rPr lang="en-US" dirty="0" err="1">
                <a:cs typeface="Calibri"/>
              </a:rPr>
              <a:t>etre</a:t>
            </a:r>
            <a:r>
              <a:rPr lang="en-US" dirty="0">
                <a:cs typeface="Calibri"/>
              </a:rPr>
              <a:t> </a:t>
            </a:r>
            <a:r>
              <a:rPr lang="en-US" dirty="0" err="1">
                <a:cs typeface="Calibri"/>
              </a:rPr>
              <a:t>écrite</a:t>
            </a:r>
            <a:r>
              <a:rPr lang="en-US" dirty="0">
                <a:cs typeface="Calibri"/>
              </a:rPr>
              <a:t> et </a:t>
            </a:r>
            <a:r>
              <a:rPr lang="en-US" dirty="0" err="1">
                <a:cs typeface="Calibri"/>
              </a:rPr>
              <a:t>convenue</a:t>
            </a:r>
            <a:r>
              <a:rPr lang="en-US" dirty="0">
                <a:cs typeface="Calibri"/>
              </a:rPr>
              <a:t> entre </a:t>
            </a:r>
            <a:r>
              <a:rPr lang="en-US" dirty="0" err="1">
                <a:cs typeface="Calibri"/>
              </a:rPr>
              <a:t>l'adoptant</a:t>
            </a:r>
            <a:r>
              <a:rPr lang="en-US" dirty="0">
                <a:cs typeface="Calibri"/>
              </a:rPr>
              <a:t>, </a:t>
            </a:r>
            <a:r>
              <a:rPr lang="en-US" u="sng" dirty="0" err="1">
                <a:cs typeface="Calibri"/>
              </a:rPr>
              <a:t>l'adopté</a:t>
            </a:r>
            <a:r>
              <a:rPr lang="en-US" u="sng" dirty="0">
                <a:cs typeface="Calibri"/>
              </a:rPr>
              <a:t> de 14 </a:t>
            </a:r>
            <a:r>
              <a:rPr lang="en-US" u="sng" dirty="0" err="1">
                <a:cs typeface="Calibri"/>
              </a:rPr>
              <a:t>ans</a:t>
            </a:r>
            <a:r>
              <a:rPr lang="en-US" dirty="0">
                <a:cs typeface="Calibri"/>
              </a:rPr>
              <a:t> et + (</a:t>
            </a:r>
            <a:r>
              <a:rPr lang="en-US" dirty="0" err="1">
                <a:cs typeface="Calibri"/>
              </a:rPr>
              <a:t>celui</a:t>
            </a:r>
            <a:r>
              <a:rPr lang="en-US" dirty="0">
                <a:cs typeface="Calibri"/>
              </a:rPr>
              <a:t> de 10 et plus doit </a:t>
            </a:r>
            <a:r>
              <a:rPr lang="en-US" dirty="0" err="1">
                <a:cs typeface="Calibri"/>
              </a:rPr>
              <a:t>consentir</a:t>
            </a:r>
            <a:r>
              <a:rPr lang="en-US" dirty="0">
                <a:cs typeface="Calibri"/>
              </a:rPr>
              <a:t> </a:t>
            </a:r>
            <a:r>
              <a:rPr lang="en-US" dirty="0" err="1">
                <a:cs typeface="Calibri"/>
              </a:rPr>
              <a:t>mais</a:t>
            </a:r>
            <a:r>
              <a:rPr lang="en-US" dirty="0">
                <a:cs typeface="Calibri"/>
              </a:rPr>
              <a:t> </a:t>
            </a:r>
            <a:r>
              <a:rPr lang="en-US" dirty="0" err="1">
                <a:cs typeface="Calibri"/>
              </a:rPr>
              <a:t>n'est</a:t>
            </a:r>
            <a:r>
              <a:rPr lang="en-US" dirty="0">
                <a:cs typeface="Calibri"/>
              </a:rPr>
              <a:t> pas </a:t>
            </a:r>
            <a:r>
              <a:rPr lang="en-US" dirty="0" err="1">
                <a:cs typeface="Calibri"/>
              </a:rPr>
              <a:t>partie</a:t>
            </a:r>
            <a:r>
              <a:rPr lang="en-US" dirty="0">
                <a:cs typeface="Calibri"/>
              </a:rPr>
              <a:t>, </a:t>
            </a:r>
            <a:r>
              <a:rPr lang="en-US" dirty="0" err="1">
                <a:cs typeface="Calibri"/>
              </a:rPr>
              <a:t>n'a</a:t>
            </a:r>
            <a:r>
              <a:rPr lang="en-US" dirty="0">
                <a:cs typeface="Calibri"/>
              </a:rPr>
              <a:t> pas à signer </a:t>
            </a:r>
            <a:r>
              <a:rPr lang="en-US" dirty="0" err="1">
                <a:cs typeface="Calibri"/>
              </a:rPr>
              <a:t>l'entente</a:t>
            </a:r>
            <a:r>
              <a:rPr lang="en-US" dirty="0">
                <a:cs typeface="Calibri"/>
              </a:rPr>
              <a:t> </a:t>
            </a:r>
            <a:r>
              <a:rPr lang="en-US" dirty="0" err="1">
                <a:cs typeface="Calibri"/>
              </a:rPr>
              <a:t>écrite</a:t>
            </a:r>
            <a:r>
              <a:rPr lang="en-US" dirty="0">
                <a:cs typeface="Calibri"/>
              </a:rPr>
              <a:t>), et les </a:t>
            </a:r>
            <a:r>
              <a:rPr lang="en-US" dirty="0" err="1">
                <a:cs typeface="Calibri"/>
              </a:rPr>
              <a:t>membres</a:t>
            </a:r>
            <a:r>
              <a:rPr lang="en-US" dirty="0">
                <a:cs typeface="Calibri"/>
              </a:rPr>
              <a:t> de la </a:t>
            </a:r>
            <a:r>
              <a:rPr lang="en-US" dirty="0" err="1">
                <a:cs typeface="Calibri"/>
              </a:rPr>
              <a:t>famille</a:t>
            </a:r>
            <a:r>
              <a:rPr lang="en-US" dirty="0">
                <a:cs typeface="Calibri"/>
              </a:rPr>
              <a:t> </a:t>
            </a:r>
            <a:r>
              <a:rPr lang="en-US" dirty="0" err="1">
                <a:cs typeface="Calibri"/>
              </a:rPr>
              <a:t>d'origine</a:t>
            </a:r>
            <a:r>
              <a:rPr lang="en-US" dirty="0">
                <a:cs typeface="Calibri"/>
              </a:rPr>
              <a:t>. </a:t>
            </a:r>
            <a:r>
              <a:rPr lang="en-US" dirty="0" err="1">
                <a:cs typeface="Calibri"/>
              </a:rPr>
              <a:t>C'est</a:t>
            </a:r>
            <a:r>
              <a:rPr lang="en-US" dirty="0">
                <a:cs typeface="Calibri"/>
              </a:rPr>
              <a:t> </a:t>
            </a:r>
            <a:r>
              <a:rPr lang="en-US" dirty="0" err="1">
                <a:cs typeface="Calibri"/>
              </a:rPr>
              <a:t>eux</a:t>
            </a:r>
            <a:r>
              <a:rPr lang="en-US" dirty="0">
                <a:cs typeface="Calibri"/>
              </a:rPr>
              <a:t> les parties à </a:t>
            </a:r>
            <a:r>
              <a:rPr lang="en-US" dirty="0" err="1">
                <a:cs typeface="Calibri"/>
              </a:rPr>
              <a:t>cette</a:t>
            </a:r>
            <a:r>
              <a:rPr lang="en-US" dirty="0">
                <a:cs typeface="Calibri"/>
              </a:rPr>
              <a:t> entente; </a:t>
            </a:r>
          </a:p>
          <a:p>
            <a:pPr marL="171450" indent="-171450">
              <a:buFont typeface="Calibri"/>
              <a:buChar char="-"/>
            </a:pPr>
            <a:r>
              <a:rPr lang="en-US" dirty="0">
                <a:cs typeface="Calibri"/>
              </a:rPr>
              <a:t>Le </a:t>
            </a:r>
            <a:r>
              <a:rPr lang="en-US" dirty="0" err="1">
                <a:cs typeface="Calibri"/>
              </a:rPr>
              <a:t>maintien</a:t>
            </a:r>
            <a:r>
              <a:rPr lang="en-US" dirty="0">
                <a:cs typeface="Calibri"/>
              </a:rPr>
              <a:t> de relation </a:t>
            </a:r>
            <a:r>
              <a:rPr lang="en-US" dirty="0" err="1">
                <a:cs typeface="Calibri"/>
              </a:rPr>
              <a:t>ou</a:t>
            </a:r>
            <a:r>
              <a:rPr lang="en-US" dirty="0">
                <a:cs typeface="Calibri"/>
              </a:rPr>
              <a:t> </a:t>
            </a:r>
            <a:r>
              <a:rPr lang="en-US" dirty="0" err="1">
                <a:cs typeface="Calibri"/>
              </a:rPr>
              <a:t>d'échange</a:t>
            </a:r>
            <a:r>
              <a:rPr lang="en-US" dirty="0">
                <a:cs typeface="Calibri"/>
              </a:rPr>
              <a:t> doit </a:t>
            </a:r>
            <a:r>
              <a:rPr lang="en-US" dirty="0" err="1">
                <a:cs typeface="Calibri"/>
              </a:rPr>
              <a:t>etre</a:t>
            </a:r>
            <a:r>
              <a:rPr lang="en-US" dirty="0">
                <a:cs typeface="Calibri"/>
              </a:rPr>
              <a:t> dans </a:t>
            </a:r>
            <a:r>
              <a:rPr lang="en-US" dirty="0" err="1">
                <a:cs typeface="Calibri"/>
              </a:rPr>
              <a:t>l'intéret</a:t>
            </a:r>
            <a:r>
              <a:rPr lang="en-US" dirty="0">
                <a:cs typeface="Calibri"/>
              </a:rPr>
              <a:t> de </a:t>
            </a:r>
            <a:r>
              <a:rPr lang="en-US" dirty="0" err="1">
                <a:cs typeface="Calibri"/>
              </a:rPr>
              <a:t>l'adopté</a:t>
            </a:r>
            <a:endParaRPr lang="en-US">
              <a:cs typeface="Calibri"/>
            </a:endParaRPr>
          </a:p>
          <a:p>
            <a:pPr marL="171450" indent="-171450">
              <a:buFont typeface="Calibri"/>
              <a:buChar char="-"/>
            </a:pPr>
            <a:r>
              <a:rPr lang="en-US" dirty="0" err="1">
                <a:ea typeface="Calibri"/>
                <a:cs typeface="Calibri"/>
              </a:rPr>
              <a:t>L'article</a:t>
            </a:r>
            <a:r>
              <a:rPr lang="en-US" dirty="0">
                <a:ea typeface="Calibri"/>
                <a:cs typeface="Calibri"/>
              </a:rPr>
              <a:t> </a:t>
            </a:r>
            <a:r>
              <a:rPr lang="en-US" dirty="0" err="1">
                <a:ea typeface="Calibri"/>
                <a:cs typeface="Calibri"/>
              </a:rPr>
              <a:t>prévoit</a:t>
            </a:r>
            <a:r>
              <a:rPr lang="en-US" dirty="0">
                <a:ea typeface="Calibri"/>
                <a:cs typeface="Calibri"/>
              </a:rPr>
              <a:t> le "</a:t>
            </a:r>
            <a:r>
              <a:rPr lang="en-US" dirty="0" err="1">
                <a:ea typeface="Calibri"/>
                <a:cs typeface="Calibri"/>
              </a:rPr>
              <a:t>maintien</a:t>
            </a:r>
            <a:r>
              <a:rPr lang="en-US" dirty="0">
                <a:ea typeface="Calibri"/>
                <a:cs typeface="Calibri"/>
              </a:rPr>
              <a:t>" et </a:t>
            </a:r>
            <a:r>
              <a:rPr lang="en-US" dirty="0" err="1">
                <a:ea typeface="Calibri"/>
                <a:cs typeface="Calibri"/>
              </a:rPr>
              <a:t>même</a:t>
            </a:r>
            <a:r>
              <a:rPr lang="en-US" dirty="0">
                <a:ea typeface="Calibri"/>
                <a:cs typeface="Calibri"/>
              </a:rPr>
              <a:t> le "</a:t>
            </a:r>
            <a:r>
              <a:rPr lang="en-US" dirty="0" err="1">
                <a:ea typeface="Calibri"/>
                <a:cs typeface="Calibri"/>
              </a:rPr>
              <a:t>développement</a:t>
            </a:r>
            <a:r>
              <a:rPr lang="en-US" dirty="0">
                <a:ea typeface="Calibri"/>
                <a:cs typeface="Calibri"/>
              </a:rPr>
              <a:t>" de relations  </a:t>
            </a:r>
            <a:endParaRPr lang="en-US">
              <a:cs typeface="Calibri"/>
            </a:endParaRPr>
          </a:p>
          <a:p>
            <a:pPr marL="171450" indent="-171450">
              <a:buFont typeface="Calibri"/>
              <a:buChar char="-"/>
            </a:pPr>
            <a:r>
              <a:rPr lang="en-US" dirty="0" err="1">
                <a:cs typeface="Calibri"/>
              </a:rPr>
              <a:t>L'adopté</a:t>
            </a:r>
            <a:r>
              <a:rPr lang="en-US" dirty="0">
                <a:cs typeface="Calibri"/>
              </a:rPr>
              <a:t> de 14 </a:t>
            </a:r>
            <a:r>
              <a:rPr lang="en-US" dirty="0" err="1">
                <a:cs typeface="Calibri"/>
              </a:rPr>
              <a:t>ans</a:t>
            </a:r>
            <a:r>
              <a:rPr lang="en-US" dirty="0">
                <a:cs typeface="Calibri"/>
              </a:rPr>
              <a:t> et + </a:t>
            </a:r>
            <a:r>
              <a:rPr lang="en-US" dirty="0" err="1">
                <a:cs typeface="Calibri"/>
              </a:rPr>
              <a:t>peut</a:t>
            </a:r>
            <a:r>
              <a:rPr lang="en-US" dirty="0">
                <a:cs typeface="Calibri"/>
              </a:rPr>
              <a:t> y </a:t>
            </a:r>
            <a:r>
              <a:rPr lang="en-US" dirty="0" err="1">
                <a:cs typeface="Calibri"/>
              </a:rPr>
              <a:t>mettre</a:t>
            </a:r>
            <a:r>
              <a:rPr lang="en-US" dirty="0">
                <a:cs typeface="Calibri"/>
              </a:rPr>
              <a:t> fin </a:t>
            </a:r>
            <a:r>
              <a:rPr lang="en-US" dirty="0" err="1">
                <a:cs typeface="Calibri"/>
              </a:rPr>
              <a:t>n'importe</a:t>
            </a:r>
            <a:r>
              <a:rPr lang="en-US" dirty="0">
                <a:cs typeface="Calibri"/>
              </a:rPr>
              <a:t> </a:t>
            </a:r>
            <a:r>
              <a:rPr lang="en-US" dirty="0" err="1">
                <a:cs typeface="Calibri"/>
              </a:rPr>
              <a:t>quand</a:t>
            </a:r>
            <a:r>
              <a:rPr lang="en-US" dirty="0">
                <a:cs typeface="Calibri"/>
              </a:rPr>
              <a:t>, et sans </a:t>
            </a:r>
            <a:r>
              <a:rPr lang="en-US" dirty="0" err="1">
                <a:cs typeface="Calibri"/>
              </a:rPr>
              <a:t>formalité</a:t>
            </a:r>
            <a:r>
              <a:rPr lang="en-US" dirty="0">
                <a:cs typeface="Calibri"/>
              </a:rPr>
              <a:t>, meme </a:t>
            </a:r>
            <a:r>
              <a:rPr lang="en-US" dirty="0" err="1">
                <a:cs typeface="Calibri"/>
              </a:rPr>
              <a:t>si</a:t>
            </a:r>
            <a:r>
              <a:rPr lang="en-US" dirty="0">
                <a:cs typeface="Calibri"/>
              </a:rPr>
              <a:t> </a:t>
            </a:r>
            <a:r>
              <a:rPr lang="en-US" dirty="0" err="1">
                <a:cs typeface="Calibri"/>
              </a:rPr>
              <a:t>une</a:t>
            </a:r>
            <a:r>
              <a:rPr lang="en-US" dirty="0">
                <a:cs typeface="Calibri"/>
              </a:rPr>
              <a:t> O a </a:t>
            </a:r>
            <a:r>
              <a:rPr lang="en-US" dirty="0" err="1">
                <a:cs typeface="Calibri"/>
              </a:rPr>
              <a:t>été</a:t>
            </a:r>
            <a:r>
              <a:rPr lang="en-US" dirty="0">
                <a:cs typeface="Calibri"/>
              </a:rPr>
              <a:t> </a:t>
            </a:r>
            <a:r>
              <a:rPr lang="en-US" dirty="0" err="1">
                <a:cs typeface="Calibri"/>
              </a:rPr>
              <a:t>rendue</a:t>
            </a:r>
            <a:r>
              <a:rPr lang="en-US" dirty="0">
                <a:cs typeface="Calibri"/>
              </a:rPr>
              <a:t>. Le </a:t>
            </a:r>
            <a:r>
              <a:rPr lang="en-US" dirty="0" err="1">
                <a:cs typeface="Calibri"/>
              </a:rPr>
              <a:t>législateur</a:t>
            </a:r>
            <a:r>
              <a:rPr lang="en-US" dirty="0">
                <a:cs typeface="Calibri"/>
              </a:rPr>
              <a:t> </a:t>
            </a:r>
            <a:r>
              <a:rPr lang="en-US" dirty="0" err="1">
                <a:cs typeface="Calibri"/>
              </a:rPr>
              <a:t>reconnait</a:t>
            </a:r>
            <a:r>
              <a:rPr lang="en-US" dirty="0">
                <a:cs typeface="Calibri"/>
              </a:rPr>
              <a:t> par la que </a:t>
            </a:r>
            <a:r>
              <a:rPr lang="en-US" dirty="0" err="1">
                <a:cs typeface="Calibri"/>
              </a:rPr>
              <a:t>c'est</a:t>
            </a:r>
            <a:r>
              <a:rPr lang="en-US" dirty="0">
                <a:cs typeface="Calibri"/>
              </a:rPr>
              <a:t> </a:t>
            </a:r>
            <a:r>
              <a:rPr lang="en-US" dirty="0" err="1">
                <a:cs typeface="Calibri"/>
              </a:rPr>
              <a:t>lui</a:t>
            </a:r>
            <a:r>
              <a:rPr lang="en-US" dirty="0">
                <a:cs typeface="Calibri"/>
              </a:rPr>
              <a:t> le principal </a:t>
            </a:r>
            <a:r>
              <a:rPr lang="en-US" dirty="0" err="1">
                <a:cs typeface="Calibri"/>
              </a:rPr>
              <a:t>concerné</a:t>
            </a:r>
            <a:r>
              <a:rPr lang="en-US" dirty="0">
                <a:cs typeface="Calibri"/>
              </a:rPr>
              <a:t> dans tout ca</a:t>
            </a:r>
          </a:p>
          <a:p>
            <a:pPr marL="171450" indent="-171450">
              <a:buFont typeface="Calibri"/>
              <a:buChar char="-"/>
            </a:pPr>
            <a:r>
              <a:rPr lang="en-US" dirty="0">
                <a:cs typeface="Calibri"/>
              </a:rPr>
              <a:t>Sil y a </a:t>
            </a:r>
            <a:r>
              <a:rPr lang="en-US" dirty="0" err="1">
                <a:cs typeface="Calibri"/>
              </a:rPr>
              <a:t>désaccord</a:t>
            </a:r>
            <a:r>
              <a:rPr lang="en-US" dirty="0">
                <a:cs typeface="Calibri"/>
              </a:rPr>
              <a:t> </a:t>
            </a:r>
            <a:r>
              <a:rPr lang="en-US" dirty="0" err="1">
                <a:cs typeface="Calibri"/>
              </a:rPr>
              <a:t>ou</a:t>
            </a:r>
            <a:r>
              <a:rPr lang="en-US" dirty="0">
                <a:cs typeface="Calibri"/>
              </a:rPr>
              <a:t> E </a:t>
            </a:r>
            <a:r>
              <a:rPr lang="en-US" dirty="0" err="1">
                <a:cs typeface="Calibri"/>
              </a:rPr>
              <a:t>d'entre</a:t>
            </a:r>
            <a:r>
              <a:rPr lang="en-US" dirty="0">
                <a:cs typeface="Calibri"/>
              </a:rPr>
              <a:t> 10 et 14 </a:t>
            </a:r>
            <a:r>
              <a:rPr lang="en-US" dirty="0" err="1">
                <a:cs typeface="Calibri"/>
              </a:rPr>
              <a:t>n'est</a:t>
            </a:r>
            <a:r>
              <a:rPr lang="en-US" dirty="0">
                <a:cs typeface="Calibri"/>
              </a:rPr>
              <a:t> plus </a:t>
            </a:r>
            <a:r>
              <a:rPr lang="en-US" dirty="0" err="1">
                <a:cs typeface="Calibri"/>
              </a:rPr>
              <a:t>d'accord</a:t>
            </a:r>
            <a:r>
              <a:rPr lang="en-US" dirty="0">
                <a:cs typeface="Calibri"/>
              </a:rPr>
              <a:t>, le tribunal tranche et </a:t>
            </a:r>
            <a:r>
              <a:rPr lang="en-US" dirty="0" err="1">
                <a:cs typeface="Calibri"/>
              </a:rPr>
              <a:t>peut</a:t>
            </a:r>
            <a:r>
              <a:rPr lang="en-US" dirty="0">
                <a:cs typeface="Calibri"/>
              </a:rPr>
              <a:t> </a:t>
            </a:r>
            <a:r>
              <a:rPr lang="en-US" dirty="0" err="1">
                <a:cs typeface="Calibri"/>
              </a:rPr>
              <a:t>rendre</a:t>
            </a:r>
            <a:r>
              <a:rPr lang="en-US" dirty="0">
                <a:cs typeface="Calibri"/>
              </a:rPr>
              <a:t> des O dans </a:t>
            </a:r>
            <a:r>
              <a:rPr lang="en-US" dirty="0" err="1">
                <a:cs typeface="Calibri"/>
              </a:rPr>
              <a:t>l'intérêt</a:t>
            </a:r>
            <a:r>
              <a:rPr lang="en-US" dirty="0">
                <a:cs typeface="Calibri"/>
              </a:rPr>
              <a:t> de </a:t>
            </a:r>
            <a:r>
              <a:rPr lang="en-US" dirty="0" err="1">
                <a:cs typeface="Calibri"/>
              </a:rPr>
              <a:t>l'E</a:t>
            </a:r>
            <a:r>
              <a:rPr lang="en-US" dirty="0">
                <a:cs typeface="Calibri"/>
              </a:rPr>
              <a:t> et les </a:t>
            </a:r>
            <a:r>
              <a:rPr lang="en-US" dirty="0" err="1">
                <a:cs typeface="Calibri"/>
              </a:rPr>
              <a:t>personnes</a:t>
            </a:r>
            <a:r>
              <a:rPr lang="en-US" dirty="0">
                <a:cs typeface="Calibri"/>
              </a:rPr>
              <a:t> </a:t>
            </a:r>
            <a:r>
              <a:rPr lang="en-US" dirty="0" err="1">
                <a:cs typeface="Calibri"/>
              </a:rPr>
              <a:t>en</a:t>
            </a:r>
            <a:r>
              <a:rPr lang="en-US" dirty="0">
                <a:cs typeface="Calibri"/>
              </a:rPr>
              <a:t> question </a:t>
            </a:r>
            <a:r>
              <a:rPr lang="en-US" dirty="0" err="1">
                <a:cs typeface="Calibri"/>
              </a:rPr>
              <a:t>sont</a:t>
            </a:r>
            <a:r>
              <a:rPr lang="en-US" dirty="0">
                <a:cs typeface="Calibri"/>
              </a:rPr>
              <a:t> </a:t>
            </a:r>
            <a:r>
              <a:rPr lang="en-US" dirty="0" err="1">
                <a:cs typeface="Calibri"/>
              </a:rPr>
              <a:t>significatives</a:t>
            </a:r>
            <a:r>
              <a:rPr lang="en-US" dirty="0">
                <a:cs typeface="Calibri"/>
              </a:rPr>
              <a:t> pour </a:t>
            </a:r>
            <a:r>
              <a:rPr lang="en-US" dirty="0" err="1">
                <a:cs typeface="Calibri"/>
              </a:rPr>
              <a:t>lui.elle</a:t>
            </a:r>
            <a:r>
              <a:rPr lang="en-US" dirty="0">
                <a:cs typeface="Calibri"/>
              </a:rPr>
              <a:t> </a:t>
            </a:r>
          </a:p>
          <a:p>
            <a:pPr marL="171450" indent="-171450">
              <a:buFont typeface="Calibri"/>
              <a:buChar char="-"/>
            </a:pPr>
            <a:r>
              <a:rPr lang="en-US" dirty="0" err="1">
                <a:cs typeface="Calibri"/>
              </a:rPr>
              <a:t>L'article</a:t>
            </a:r>
            <a:r>
              <a:rPr lang="en-US" dirty="0">
                <a:cs typeface="Calibri"/>
              </a:rPr>
              <a:t> 579 </a:t>
            </a:r>
            <a:r>
              <a:rPr lang="en-US" dirty="0" err="1">
                <a:cs typeface="Calibri"/>
              </a:rPr>
              <a:t>spécifie</a:t>
            </a:r>
            <a:r>
              <a:rPr lang="en-US" dirty="0">
                <a:cs typeface="Calibri"/>
              </a:rPr>
              <a:t> </a:t>
            </a:r>
            <a:r>
              <a:rPr lang="en-US" dirty="0" err="1">
                <a:cs typeface="Calibri"/>
              </a:rPr>
              <a:t>aussi</a:t>
            </a:r>
            <a:r>
              <a:rPr lang="en-US" dirty="0">
                <a:cs typeface="Calibri"/>
              </a:rPr>
              <a:t> que </a:t>
            </a:r>
            <a:r>
              <a:rPr lang="en-US" dirty="0" err="1">
                <a:cs typeface="Calibri"/>
              </a:rPr>
              <a:t>l'échange</a:t>
            </a:r>
            <a:r>
              <a:rPr lang="en-US" dirty="0">
                <a:cs typeface="Calibri"/>
              </a:rPr>
              <a:t> </a:t>
            </a:r>
            <a:r>
              <a:rPr lang="en-US" dirty="0" err="1">
                <a:cs typeface="Calibri"/>
              </a:rPr>
              <a:t>peut</a:t>
            </a:r>
            <a:r>
              <a:rPr lang="en-US" dirty="0">
                <a:cs typeface="Calibri"/>
              </a:rPr>
              <a:t> se faire sans que les parties </a:t>
            </a:r>
            <a:r>
              <a:rPr lang="en-US" dirty="0" err="1">
                <a:cs typeface="Calibri"/>
              </a:rPr>
              <a:t>soient</a:t>
            </a:r>
            <a:r>
              <a:rPr lang="en-US" dirty="0">
                <a:cs typeface="Calibri"/>
              </a:rPr>
              <a:t> </a:t>
            </a:r>
            <a:r>
              <a:rPr lang="en-US" dirty="0" err="1">
                <a:cs typeface="Calibri"/>
              </a:rPr>
              <a:t>en</a:t>
            </a:r>
            <a:r>
              <a:rPr lang="en-US" dirty="0">
                <a:cs typeface="Calibri"/>
              </a:rPr>
              <a:t> </a:t>
            </a:r>
            <a:r>
              <a:rPr lang="en-US" dirty="0" err="1">
                <a:cs typeface="Calibri"/>
              </a:rPr>
              <a:t>présence</a:t>
            </a:r>
            <a:r>
              <a:rPr lang="en-US" dirty="0">
                <a:cs typeface="Calibri"/>
              </a:rPr>
              <a:t> physique </a:t>
            </a:r>
            <a:r>
              <a:rPr lang="en-US" dirty="0" err="1">
                <a:cs typeface="Calibri"/>
              </a:rPr>
              <a:t>l'une</a:t>
            </a:r>
            <a:r>
              <a:rPr lang="en-US" dirty="0">
                <a:cs typeface="Calibri"/>
              </a:rPr>
              <a:t> de </a:t>
            </a:r>
            <a:r>
              <a:rPr lang="en-US" dirty="0" err="1">
                <a:cs typeface="Calibri"/>
              </a:rPr>
              <a:t>l'autre</a:t>
            </a:r>
            <a:r>
              <a:rPr lang="en-US" dirty="0">
                <a:cs typeface="Calibri"/>
              </a:rPr>
              <a:t>; ca </a:t>
            </a:r>
            <a:r>
              <a:rPr lang="en-US" dirty="0" err="1">
                <a:cs typeface="Calibri"/>
              </a:rPr>
              <a:t>peut</a:t>
            </a:r>
            <a:r>
              <a:rPr lang="en-US" dirty="0">
                <a:cs typeface="Calibri"/>
              </a:rPr>
              <a:t> se faire via </a:t>
            </a:r>
            <a:r>
              <a:rPr lang="en-US" dirty="0" err="1">
                <a:cs typeface="Calibri"/>
              </a:rPr>
              <a:t>courriel</a:t>
            </a:r>
            <a:r>
              <a:rPr lang="en-US" dirty="0">
                <a:cs typeface="Calibri"/>
              </a:rPr>
              <a:t> </a:t>
            </a:r>
            <a:r>
              <a:rPr lang="en-US" dirty="0" err="1">
                <a:cs typeface="Calibri"/>
              </a:rPr>
              <a:t>ou</a:t>
            </a:r>
            <a:r>
              <a:rPr lang="en-US" dirty="0">
                <a:cs typeface="Calibri"/>
              </a:rPr>
              <a:t> </a:t>
            </a:r>
            <a:r>
              <a:rPr lang="en-US" dirty="0" err="1">
                <a:cs typeface="Calibri"/>
              </a:rPr>
              <a:t>une</a:t>
            </a:r>
            <a:r>
              <a:rPr lang="en-US" dirty="0">
                <a:cs typeface="Calibri"/>
              </a:rPr>
              <a:t> application web </a:t>
            </a:r>
            <a:r>
              <a:rPr lang="en-US" dirty="0" err="1">
                <a:cs typeface="Calibri"/>
              </a:rPr>
              <a:t>ou</a:t>
            </a:r>
            <a:r>
              <a:rPr lang="en-US" dirty="0">
                <a:cs typeface="Calibri"/>
              </a:rPr>
              <a:t> par la poste, par ex</a:t>
            </a:r>
          </a:p>
          <a:p>
            <a:pPr marL="171450" indent="-171450">
              <a:buFont typeface="Calibri"/>
              <a:buChar char="-"/>
            </a:pPr>
            <a:endParaRPr lang="en-US" dirty="0">
              <a:cs typeface="Calibri"/>
            </a:endParaRPr>
          </a:p>
          <a:p>
            <a:r>
              <a:rPr lang="en-US" dirty="0">
                <a:cs typeface="Calibri"/>
              </a:rPr>
              <a:t>DPJ </a:t>
            </a:r>
            <a:r>
              <a:rPr lang="en-US" dirty="0" err="1">
                <a:cs typeface="Calibri"/>
              </a:rPr>
              <a:t>peut</a:t>
            </a:r>
            <a:r>
              <a:rPr lang="en-US" dirty="0">
                <a:cs typeface="Calibri"/>
              </a:rPr>
              <a:t> </a:t>
            </a:r>
            <a:r>
              <a:rPr lang="en-US" dirty="0" err="1">
                <a:cs typeface="Calibri"/>
              </a:rPr>
              <a:t>jouer</a:t>
            </a:r>
            <a:r>
              <a:rPr lang="en-US" dirty="0">
                <a:cs typeface="Calibri"/>
              </a:rPr>
              <a:t> le role de </a:t>
            </a:r>
            <a:r>
              <a:rPr lang="en-US" dirty="0" err="1">
                <a:cs typeface="Calibri"/>
              </a:rPr>
              <a:t>boite</a:t>
            </a:r>
            <a:r>
              <a:rPr lang="en-US" dirty="0">
                <a:cs typeface="Calibri"/>
              </a:rPr>
              <a:t> aux </a:t>
            </a:r>
            <a:r>
              <a:rPr lang="en-US" dirty="0" err="1">
                <a:cs typeface="Calibri"/>
              </a:rPr>
              <a:t>lettres</a:t>
            </a:r>
            <a:r>
              <a:rPr lang="en-US" dirty="0">
                <a:cs typeface="Calibri"/>
              </a:rPr>
              <a:t> et de </a:t>
            </a:r>
            <a:r>
              <a:rPr lang="en-US" dirty="0" err="1">
                <a:cs typeface="Calibri"/>
              </a:rPr>
              <a:t>facilitateur</a:t>
            </a:r>
            <a:r>
              <a:rPr lang="en-US" dirty="0">
                <a:cs typeface="Calibri"/>
              </a:rPr>
              <a:t> </a:t>
            </a:r>
            <a:r>
              <a:rPr lang="en-US" dirty="0" err="1">
                <a:cs typeface="Calibri"/>
              </a:rPr>
              <a:t>mais</a:t>
            </a:r>
            <a:r>
              <a:rPr lang="en-US" dirty="0">
                <a:cs typeface="Calibri"/>
              </a:rPr>
              <a:t> il </a:t>
            </a:r>
            <a:r>
              <a:rPr lang="en-US" dirty="0" err="1">
                <a:cs typeface="Calibri"/>
              </a:rPr>
              <a:t>n'est</a:t>
            </a:r>
            <a:r>
              <a:rPr lang="en-US" dirty="0">
                <a:cs typeface="Calibri"/>
              </a:rPr>
              <a:t> pas </a:t>
            </a:r>
            <a:r>
              <a:rPr lang="en-US" dirty="0" err="1">
                <a:cs typeface="Calibri"/>
              </a:rPr>
              <a:t>partie</a:t>
            </a:r>
            <a:r>
              <a:rPr lang="en-US" dirty="0">
                <a:cs typeface="Calibri"/>
              </a:rPr>
              <a:t> </a:t>
            </a:r>
            <a:r>
              <a:rPr lang="en-US" dirty="0" err="1">
                <a:cs typeface="Calibri"/>
              </a:rPr>
              <a:t>comme</a:t>
            </a:r>
            <a:r>
              <a:rPr lang="en-US" dirty="0">
                <a:cs typeface="Calibri"/>
              </a:rPr>
              <a:t> tel. Le DPJ a </a:t>
            </a:r>
            <a:r>
              <a:rPr lang="en-US" dirty="0" err="1">
                <a:cs typeface="Calibri"/>
              </a:rPr>
              <a:t>aussi</a:t>
            </a:r>
            <a:r>
              <a:rPr lang="en-US" dirty="0">
                <a:cs typeface="Calibri"/>
              </a:rPr>
              <a:t> </a:t>
            </a:r>
            <a:r>
              <a:rPr lang="en-US" dirty="0" err="1">
                <a:cs typeface="Calibri"/>
              </a:rPr>
              <a:t>l'obligation</a:t>
            </a:r>
            <a:r>
              <a:rPr lang="en-US" dirty="0">
                <a:cs typeface="Calibri"/>
              </a:rPr>
              <a:t> </a:t>
            </a:r>
            <a:r>
              <a:rPr lang="en-US" dirty="0" err="1">
                <a:cs typeface="Calibri"/>
              </a:rPr>
              <a:t>d'informer</a:t>
            </a:r>
            <a:r>
              <a:rPr lang="en-US" dirty="0">
                <a:cs typeface="Calibri"/>
              </a:rPr>
              <a:t> les </a:t>
            </a:r>
            <a:r>
              <a:rPr lang="en-US" dirty="0" err="1">
                <a:cs typeface="Calibri"/>
              </a:rPr>
              <a:t>potentielles</a:t>
            </a:r>
            <a:r>
              <a:rPr lang="en-US" dirty="0">
                <a:cs typeface="Calibri"/>
              </a:rPr>
              <a:t> parties à </a:t>
            </a:r>
            <a:r>
              <a:rPr lang="en-US" dirty="0" err="1">
                <a:cs typeface="Calibri"/>
              </a:rPr>
              <a:t>l'entente</a:t>
            </a:r>
            <a:r>
              <a:rPr lang="en-US" dirty="0">
                <a:cs typeface="Calibri"/>
              </a:rPr>
              <a:t> AVANT </a:t>
            </a:r>
            <a:r>
              <a:rPr lang="en-US" dirty="0" err="1">
                <a:cs typeface="Calibri"/>
              </a:rPr>
              <a:t>l'OPA</a:t>
            </a:r>
            <a:r>
              <a:rPr lang="en-US" dirty="0">
                <a:cs typeface="Calibri"/>
              </a:rPr>
              <a:t> de la </a:t>
            </a:r>
            <a:r>
              <a:rPr lang="en-US" dirty="0" err="1">
                <a:cs typeface="Calibri"/>
              </a:rPr>
              <a:t>possibilité</a:t>
            </a:r>
            <a:r>
              <a:rPr lang="en-US" dirty="0">
                <a:cs typeface="Calibri"/>
              </a:rPr>
              <a:t> de </a:t>
            </a:r>
            <a:r>
              <a:rPr lang="en-US" dirty="0" err="1">
                <a:cs typeface="Calibri"/>
              </a:rPr>
              <a:t>convenir</a:t>
            </a:r>
            <a:r>
              <a:rPr lang="en-US" dirty="0">
                <a:cs typeface="Calibri"/>
              </a:rPr>
              <a:t> </a:t>
            </a:r>
            <a:r>
              <a:rPr lang="en-US" dirty="0" err="1">
                <a:cs typeface="Calibri"/>
              </a:rPr>
              <a:t>d'une</a:t>
            </a:r>
            <a:r>
              <a:rPr lang="en-US" dirty="0">
                <a:cs typeface="Calibri"/>
              </a:rPr>
              <a:t> entente. Il doit aider les parties si </a:t>
            </a:r>
            <a:r>
              <a:rPr lang="en-US" dirty="0" err="1">
                <a:cs typeface="Calibri"/>
              </a:rPr>
              <a:t>elles</a:t>
            </a:r>
            <a:r>
              <a:rPr lang="en-US" dirty="0">
                <a:cs typeface="Calibri"/>
              </a:rPr>
              <a:t> le </a:t>
            </a:r>
            <a:r>
              <a:rPr lang="en-US" dirty="0" err="1">
                <a:cs typeface="Calibri"/>
              </a:rPr>
              <a:t>demandent</a:t>
            </a:r>
            <a:r>
              <a:rPr lang="en-US" dirty="0">
                <a:cs typeface="Calibri"/>
              </a:rPr>
              <a:t> </a:t>
            </a:r>
            <a:r>
              <a:rPr lang="en-US" dirty="0" err="1">
                <a:cs typeface="Calibri"/>
              </a:rPr>
              <a:t>avant</a:t>
            </a:r>
            <a:r>
              <a:rPr lang="en-US" dirty="0">
                <a:cs typeface="Calibri"/>
              </a:rPr>
              <a:t> </a:t>
            </a:r>
            <a:r>
              <a:rPr lang="en-US" dirty="0" err="1">
                <a:cs typeface="Calibri"/>
              </a:rPr>
              <a:t>l'OPA</a:t>
            </a:r>
            <a:r>
              <a:rPr lang="en-US" dirty="0">
                <a:cs typeface="Calibri"/>
              </a:rPr>
              <a:t>.  </a:t>
            </a:r>
          </a:p>
          <a:p>
            <a:endParaRPr lang="en-US" dirty="0">
              <a:cs typeface="Calibri"/>
            </a:endParaRPr>
          </a:p>
          <a:p>
            <a:r>
              <a:rPr lang="en-US" dirty="0">
                <a:cs typeface="Calibri"/>
              </a:rPr>
              <a:t>DPJ a </a:t>
            </a:r>
            <a:r>
              <a:rPr lang="en-US" dirty="0" err="1">
                <a:cs typeface="Calibri"/>
              </a:rPr>
              <a:t>aussi</a:t>
            </a:r>
            <a:r>
              <a:rPr lang="en-US" dirty="0">
                <a:cs typeface="Calibri"/>
              </a:rPr>
              <a:t> </a:t>
            </a:r>
            <a:r>
              <a:rPr lang="en-US" dirty="0" err="1">
                <a:cs typeface="Calibri"/>
              </a:rPr>
              <a:t>l'obligation</a:t>
            </a:r>
            <a:r>
              <a:rPr lang="en-US" dirty="0">
                <a:cs typeface="Calibri"/>
              </a:rPr>
              <a:t> de donner son </a:t>
            </a:r>
            <a:r>
              <a:rPr lang="en-US" dirty="0" err="1">
                <a:cs typeface="Calibri"/>
              </a:rPr>
              <a:t>avis</a:t>
            </a:r>
            <a:r>
              <a:rPr lang="en-US" dirty="0">
                <a:cs typeface="Calibri"/>
              </a:rPr>
              <a:t> quant à la reconnaissance </a:t>
            </a:r>
            <a:r>
              <a:rPr lang="en-US" dirty="0" err="1">
                <a:cs typeface="Calibri"/>
              </a:rPr>
              <a:t>ou</a:t>
            </a:r>
            <a:r>
              <a:rPr lang="en-US" dirty="0">
                <a:cs typeface="Calibri"/>
              </a:rPr>
              <a:t> non, dans son rapport à la Cour. Donc dans la </a:t>
            </a:r>
            <a:r>
              <a:rPr lang="en-US" dirty="0" err="1">
                <a:cs typeface="Calibri"/>
              </a:rPr>
              <a:t>requete</a:t>
            </a:r>
            <a:r>
              <a:rPr lang="en-US" dirty="0">
                <a:cs typeface="Calibri"/>
              </a:rPr>
              <a:t> </a:t>
            </a:r>
            <a:r>
              <a:rPr lang="en-US" dirty="0" err="1">
                <a:cs typeface="Calibri"/>
              </a:rPr>
              <a:t>conjointe</a:t>
            </a:r>
            <a:r>
              <a:rPr lang="en-US" dirty="0">
                <a:cs typeface="Calibri"/>
              </a:rPr>
              <a:t> </a:t>
            </a:r>
            <a:r>
              <a:rPr lang="en-US" dirty="0" err="1">
                <a:cs typeface="Calibri"/>
              </a:rPr>
              <a:t>en</a:t>
            </a:r>
            <a:r>
              <a:rPr lang="en-US" dirty="0">
                <a:cs typeface="Calibri"/>
              </a:rPr>
              <a:t> OPA, le juge </a:t>
            </a:r>
            <a:r>
              <a:rPr lang="en-US" dirty="0" err="1">
                <a:cs typeface="Calibri"/>
              </a:rPr>
              <a:t>va</a:t>
            </a:r>
            <a:r>
              <a:rPr lang="en-US" dirty="0">
                <a:cs typeface="Calibri"/>
              </a:rPr>
              <a:t> </a:t>
            </a:r>
            <a:r>
              <a:rPr lang="en-US" dirty="0" err="1">
                <a:cs typeface="Calibri"/>
              </a:rPr>
              <a:t>nommer</a:t>
            </a:r>
            <a:r>
              <a:rPr lang="en-US" dirty="0">
                <a:cs typeface="Calibri"/>
              </a:rPr>
              <a:t> dans </a:t>
            </a:r>
            <a:r>
              <a:rPr lang="en-US" dirty="0" err="1">
                <a:cs typeface="Calibri"/>
              </a:rPr>
              <a:t>ses</a:t>
            </a:r>
            <a:r>
              <a:rPr lang="en-US" dirty="0">
                <a:cs typeface="Calibri"/>
              </a:rPr>
              <a:t> conclusions </a:t>
            </a:r>
            <a:r>
              <a:rPr lang="en-US" dirty="0" err="1">
                <a:cs typeface="Calibri"/>
              </a:rPr>
              <a:t>si</a:t>
            </a:r>
            <a:r>
              <a:rPr lang="en-US" dirty="0">
                <a:cs typeface="Calibri"/>
              </a:rPr>
              <a:t> </a:t>
            </a:r>
            <a:r>
              <a:rPr lang="en-US" dirty="0" err="1">
                <a:cs typeface="Calibri"/>
              </a:rPr>
              <a:t>c'est</a:t>
            </a:r>
            <a:r>
              <a:rPr lang="en-US" dirty="0">
                <a:cs typeface="Calibri"/>
              </a:rPr>
              <a:t> avec </a:t>
            </a:r>
            <a:r>
              <a:rPr lang="en-US" dirty="0" err="1">
                <a:cs typeface="Calibri"/>
              </a:rPr>
              <a:t>ou</a:t>
            </a:r>
            <a:r>
              <a:rPr lang="en-US" dirty="0">
                <a:cs typeface="Calibri"/>
              </a:rPr>
              <a:t> sans reconnaissance</a:t>
            </a:r>
          </a:p>
          <a:p>
            <a:endParaRPr lang="en-US">
              <a:cs typeface="Calibri"/>
            </a:endParaRP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13</a:t>
            </a:fld>
            <a:endParaRPr lang="fr-CA"/>
          </a:p>
        </p:txBody>
      </p:sp>
    </p:spTree>
    <p:extLst>
      <p:ext uri="{BB962C8B-B14F-4D97-AF65-F5344CB8AC3E}">
        <p14:creationId xmlns:p14="http://schemas.microsoft.com/office/powerpoint/2010/main" val="2469047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JTL</a:t>
            </a: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14</a:t>
            </a:fld>
            <a:endParaRPr lang="fr-CA"/>
          </a:p>
        </p:txBody>
      </p:sp>
    </p:spTree>
    <p:extLst>
      <p:ext uri="{BB962C8B-B14F-4D97-AF65-F5344CB8AC3E}">
        <p14:creationId xmlns:p14="http://schemas.microsoft.com/office/powerpoint/2010/main" val="1222000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JTL</a:t>
            </a: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15</a:t>
            </a:fld>
            <a:endParaRPr lang="fr-CA"/>
          </a:p>
        </p:txBody>
      </p:sp>
    </p:spTree>
    <p:extLst>
      <p:ext uri="{BB962C8B-B14F-4D97-AF65-F5344CB8AC3E}">
        <p14:creationId xmlns:p14="http://schemas.microsoft.com/office/powerpoint/2010/main" val="30246127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MAB</a:t>
            </a:r>
          </a:p>
          <a:p>
            <a:endParaRPr lang="en-US" dirty="0">
              <a:cs typeface="Calibri"/>
            </a:endParaRPr>
          </a:p>
          <a:p>
            <a:r>
              <a:rPr lang="en-US" dirty="0" err="1">
                <a:cs typeface="Calibri"/>
              </a:rPr>
              <a:t>C'est</a:t>
            </a:r>
            <a:r>
              <a:rPr lang="en-US" dirty="0">
                <a:cs typeface="Calibri"/>
              </a:rPr>
              <a:t> la </a:t>
            </a:r>
            <a:r>
              <a:rPr lang="en-US" dirty="0" err="1">
                <a:cs typeface="Calibri"/>
              </a:rPr>
              <a:t>dernière</a:t>
            </a:r>
            <a:r>
              <a:rPr lang="en-US" dirty="0">
                <a:cs typeface="Calibri"/>
              </a:rPr>
              <a:t> étape et le tribunal </a:t>
            </a:r>
            <a:r>
              <a:rPr lang="en-US" dirty="0" err="1">
                <a:cs typeface="Calibri"/>
              </a:rPr>
              <a:t>prononce</a:t>
            </a:r>
            <a:r>
              <a:rPr lang="en-US" dirty="0">
                <a:cs typeface="Calibri"/>
              </a:rPr>
              <a:t> </a:t>
            </a:r>
            <a:r>
              <a:rPr lang="en-US" dirty="0" err="1">
                <a:cs typeface="Calibri"/>
              </a:rPr>
              <a:t>l'adoption</a:t>
            </a:r>
            <a:r>
              <a:rPr lang="en-US" dirty="0">
                <a:cs typeface="Calibri"/>
              </a:rPr>
              <a:t>, à </a:t>
            </a:r>
            <a:r>
              <a:rPr lang="en-US" dirty="0" err="1">
                <a:cs typeface="Calibri"/>
              </a:rPr>
              <a:t>moins</a:t>
            </a:r>
            <a:r>
              <a:rPr lang="en-US" dirty="0">
                <a:cs typeface="Calibri"/>
              </a:rPr>
              <a:t> </a:t>
            </a:r>
            <a:r>
              <a:rPr lang="en-US" dirty="0" err="1">
                <a:cs typeface="Calibri"/>
              </a:rPr>
              <a:t>qu'un</a:t>
            </a:r>
            <a:r>
              <a:rPr lang="en-US" dirty="0">
                <a:cs typeface="Calibri"/>
              </a:rPr>
              <a:t> rapport ne </a:t>
            </a:r>
            <a:r>
              <a:rPr lang="en-US" dirty="0" err="1">
                <a:cs typeface="Calibri"/>
              </a:rPr>
              <a:t>démontre</a:t>
            </a:r>
            <a:r>
              <a:rPr lang="en-US" dirty="0">
                <a:cs typeface="Calibri"/>
              </a:rPr>
              <a:t> que </a:t>
            </a:r>
            <a:r>
              <a:rPr lang="en-US" dirty="0" err="1">
                <a:cs typeface="Calibri"/>
              </a:rPr>
              <a:t>l'E</a:t>
            </a:r>
            <a:r>
              <a:rPr lang="en-US" dirty="0">
                <a:cs typeface="Calibri"/>
              </a:rPr>
              <a:t> ne se </a:t>
            </a:r>
            <a:r>
              <a:rPr lang="en-US" dirty="0" err="1">
                <a:cs typeface="Calibri"/>
              </a:rPr>
              <a:t>soit</a:t>
            </a:r>
            <a:r>
              <a:rPr lang="en-US" dirty="0">
                <a:cs typeface="Calibri"/>
              </a:rPr>
              <a:t> pas bien </a:t>
            </a:r>
            <a:r>
              <a:rPr lang="en-US" dirty="0" err="1">
                <a:cs typeface="Calibri"/>
              </a:rPr>
              <a:t>adapté</a:t>
            </a:r>
            <a:r>
              <a:rPr lang="en-US" dirty="0">
                <a:cs typeface="Calibri"/>
              </a:rPr>
              <a:t>.</a:t>
            </a:r>
            <a:endParaRPr lang="en-US">
              <a:cs typeface="Calibri"/>
            </a:endParaRPr>
          </a:p>
          <a:p>
            <a:endParaRPr lang="en-US">
              <a:cs typeface="Calibri"/>
            </a:endParaRP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16</a:t>
            </a:fld>
            <a:endParaRPr lang="fr-CA"/>
          </a:p>
        </p:txBody>
      </p:sp>
    </p:spTree>
    <p:extLst>
      <p:ext uri="{BB962C8B-B14F-4D97-AF65-F5344CB8AC3E}">
        <p14:creationId xmlns:p14="http://schemas.microsoft.com/office/powerpoint/2010/main" val="3977648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MAB</a:t>
            </a: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17</a:t>
            </a:fld>
            <a:endParaRPr lang="fr-CA"/>
          </a:p>
        </p:txBody>
      </p:sp>
    </p:spTree>
    <p:extLst>
      <p:ext uri="{BB962C8B-B14F-4D97-AF65-F5344CB8AC3E}">
        <p14:creationId xmlns:p14="http://schemas.microsoft.com/office/powerpoint/2010/main" val="984877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cs typeface="Calibri"/>
              </a:rPr>
              <a:t>MAB</a:t>
            </a:r>
          </a:p>
          <a:p>
            <a:r>
              <a:rPr lang="fr-CA" dirty="0">
                <a:cs typeface="Calibri"/>
              </a:rPr>
              <a:t>La FABM est alors totalement partie prenante, en fait c'est eux les requérants à la Cour. Ils sont entièrement responsables de </a:t>
            </a:r>
            <a:r>
              <a:rPr lang="fr-CA" dirty="0" err="1">
                <a:cs typeface="Calibri"/>
              </a:rPr>
              <a:t>deposer</a:t>
            </a:r>
            <a:r>
              <a:rPr lang="fr-CA" dirty="0">
                <a:cs typeface="Calibri"/>
              </a:rPr>
              <a:t> leur demande en adoption au tribunal, une fois l'OPA rendue. Le Contentieux n'intervient pas, la </a:t>
            </a:r>
            <a:r>
              <a:rPr lang="fr-CA" dirty="0" err="1">
                <a:cs typeface="Calibri"/>
              </a:rPr>
              <a:t>dpj</a:t>
            </a:r>
            <a:r>
              <a:rPr lang="fr-CA" dirty="0">
                <a:cs typeface="Calibri"/>
              </a:rPr>
              <a:t> est seulement mise en cause mais l'avocat du contentieux n'accompagne pas.</a:t>
            </a:r>
            <a:endParaRPr lang="fr-CA" dirty="0"/>
          </a:p>
        </p:txBody>
      </p:sp>
      <p:sp>
        <p:nvSpPr>
          <p:cNvPr id="4" name="Espace réservé du numéro de diapositive 3"/>
          <p:cNvSpPr>
            <a:spLocks noGrp="1"/>
          </p:cNvSpPr>
          <p:nvPr>
            <p:ph type="sldNum" sz="quarter" idx="10"/>
          </p:nvPr>
        </p:nvSpPr>
        <p:spPr/>
        <p:txBody>
          <a:bodyPr/>
          <a:lstStyle/>
          <a:p>
            <a:fld id="{CC7CA3A4-D90E-4E89-8C68-964D8F56CB50}" type="slidenum">
              <a:rPr lang="fr-CA" smtClean="0"/>
              <a:t>18</a:t>
            </a:fld>
            <a:endParaRPr lang="fr-CA"/>
          </a:p>
        </p:txBody>
      </p:sp>
    </p:spTree>
    <p:extLst>
      <p:ext uri="{BB962C8B-B14F-4D97-AF65-F5344CB8AC3E}">
        <p14:creationId xmlns:p14="http://schemas.microsoft.com/office/powerpoint/2010/main" val="1353845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JTL</a:t>
            </a:r>
          </a:p>
          <a:p>
            <a:r>
              <a:rPr lang="en-US" dirty="0" err="1">
                <a:cs typeface="Calibri"/>
              </a:rPr>
              <a:t>Évolution</a:t>
            </a:r>
            <a:r>
              <a:rPr lang="en-US" dirty="0">
                <a:cs typeface="Calibri"/>
              </a:rPr>
              <a:t> des </a:t>
            </a:r>
            <a:r>
              <a:rPr lang="en-US" dirty="0" err="1">
                <a:cs typeface="Calibri"/>
              </a:rPr>
              <a:t>moeurs</a:t>
            </a:r>
            <a:r>
              <a:rPr lang="en-US" dirty="0">
                <a:cs typeface="Calibri"/>
              </a:rPr>
              <a:t> au Québec </a:t>
            </a:r>
            <a:r>
              <a:rPr lang="en-US" dirty="0" err="1">
                <a:cs typeface="Calibri"/>
              </a:rPr>
              <a:t>depuis</a:t>
            </a:r>
            <a:r>
              <a:rPr lang="en-US" dirty="0">
                <a:cs typeface="Calibri"/>
              </a:rPr>
              <a:t> les </a:t>
            </a:r>
            <a:r>
              <a:rPr lang="en-US" dirty="0" err="1">
                <a:cs typeface="Calibri"/>
              </a:rPr>
              <a:t>années</a:t>
            </a:r>
            <a:r>
              <a:rPr lang="en-US" dirty="0">
                <a:cs typeface="Calibri"/>
              </a:rPr>
              <a:t> 1940; a </a:t>
            </a:r>
            <a:r>
              <a:rPr lang="en-US" dirty="0" err="1">
                <a:cs typeface="Calibri"/>
              </a:rPr>
              <a:t>l'origine</a:t>
            </a:r>
            <a:r>
              <a:rPr lang="en-US" dirty="0">
                <a:cs typeface="Calibri"/>
              </a:rPr>
              <a:t> la </a:t>
            </a:r>
            <a:r>
              <a:rPr lang="en-US" dirty="0" err="1">
                <a:cs typeface="Calibri"/>
              </a:rPr>
              <a:t>stricte</a:t>
            </a:r>
            <a:r>
              <a:rPr lang="en-US" dirty="0">
                <a:cs typeface="Calibri"/>
              </a:rPr>
              <a:t> </a:t>
            </a:r>
            <a:r>
              <a:rPr lang="en-US" dirty="0" err="1">
                <a:cs typeface="Calibri"/>
              </a:rPr>
              <a:t>confidentialité</a:t>
            </a:r>
            <a:r>
              <a:rPr lang="en-US" dirty="0">
                <a:cs typeface="Calibri"/>
              </a:rPr>
              <a:t> </a:t>
            </a:r>
            <a:r>
              <a:rPr lang="en-US" dirty="0" err="1">
                <a:cs typeface="Calibri"/>
              </a:rPr>
              <a:t>règnait</a:t>
            </a:r>
            <a:r>
              <a:rPr lang="en-US" dirty="0">
                <a:cs typeface="Calibri"/>
              </a:rPr>
              <a:t> </a:t>
            </a:r>
            <a:r>
              <a:rPr lang="en-US" dirty="0" err="1">
                <a:cs typeface="Calibri"/>
              </a:rPr>
              <a:t>notamment</a:t>
            </a:r>
            <a:r>
              <a:rPr lang="en-US" dirty="0">
                <a:cs typeface="Calibri"/>
              </a:rPr>
              <a:t> pour </a:t>
            </a:r>
            <a:r>
              <a:rPr lang="en-US" dirty="0" err="1">
                <a:cs typeface="Calibri"/>
              </a:rPr>
              <a:t>protéger</a:t>
            </a:r>
            <a:r>
              <a:rPr lang="en-US" dirty="0">
                <a:cs typeface="Calibri"/>
              </a:rPr>
              <a:t> la </a:t>
            </a:r>
            <a:r>
              <a:rPr lang="en-US" dirty="0" err="1">
                <a:cs typeface="Calibri"/>
              </a:rPr>
              <a:t>moralité</a:t>
            </a:r>
            <a:r>
              <a:rPr lang="en-US" dirty="0">
                <a:cs typeface="Calibri"/>
              </a:rPr>
              <a:t> de la femme qui </a:t>
            </a:r>
            <a:r>
              <a:rPr lang="en-US" dirty="0" err="1">
                <a:cs typeface="Calibri"/>
              </a:rPr>
              <a:t>donnait</a:t>
            </a:r>
            <a:r>
              <a:rPr lang="en-US" dirty="0">
                <a:cs typeface="Calibri"/>
              </a:rPr>
              <a:t> naissance hors </a:t>
            </a:r>
            <a:r>
              <a:rPr lang="en-US" dirty="0" err="1">
                <a:cs typeface="Calibri"/>
              </a:rPr>
              <a:t>mariage</a:t>
            </a:r>
            <a:r>
              <a:rPr lang="en-US" dirty="0">
                <a:cs typeface="Calibri"/>
              </a:rPr>
              <a:t> dans la </a:t>
            </a:r>
            <a:r>
              <a:rPr lang="en-US" dirty="0" err="1">
                <a:cs typeface="Calibri"/>
              </a:rPr>
              <a:t>honte</a:t>
            </a:r>
            <a:r>
              <a:rPr lang="en-US" dirty="0">
                <a:cs typeface="Calibri"/>
              </a:rPr>
              <a:t>. Il y </a:t>
            </a:r>
            <a:r>
              <a:rPr lang="en-US" dirty="0" err="1">
                <a:cs typeface="Calibri"/>
              </a:rPr>
              <a:t>avait</a:t>
            </a:r>
            <a:r>
              <a:rPr lang="en-US" dirty="0">
                <a:cs typeface="Calibri"/>
              </a:rPr>
              <a:t> </a:t>
            </a:r>
            <a:r>
              <a:rPr lang="en-US" dirty="0" err="1">
                <a:cs typeface="Calibri"/>
              </a:rPr>
              <a:t>une</a:t>
            </a:r>
            <a:r>
              <a:rPr lang="en-US" dirty="0">
                <a:cs typeface="Calibri"/>
              </a:rPr>
              <a:t> </a:t>
            </a:r>
            <a:r>
              <a:rPr lang="en-US" dirty="0" err="1">
                <a:cs typeface="Calibri"/>
              </a:rPr>
              <a:t>certaine</a:t>
            </a:r>
            <a:r>
              <a:rPr lang="en-US" dirty="0">
                <a:cs typeface="Calibri"/>
              </a:rPr>
              <a:t> </a:t>
            </a:r>
            <a:r>
              <a:rPr lang="en-US" dirty="0" err="1">
                <a:cs typeface="Calibri"/>
              </a:rPr>
              <a:t>forme</a:t>
            </a:r>
            <a:r>
              <a:rPr lang="en-US" dirty="0">
                <a:cs typeface="Calibri"/>
              </a:rPr>
              <a:t> de </a:t>
            </a:r>
            <a:r>
              <a:rPr lang="en-US" dirty="0" err="1">
                <a:cs typeface="Calibri"/>
              </a:rPr>
              <a:t>pacte</a:t>
            </a:r>
            <a:r>
              <a:rPr lang="en-US" dirty="0">
                <a:cs typeface="Calibri"/>
              </a:rPr>
              <a:t> social </a:t>
            </a:r>
            <a:r>
              <a:rPr lang="en-US" dirty="0" err="1">
                <a:cs typeface="Calibri"/>
              </a:rPr>
              <a:t>selon</a:t>
            </a:r>
            <a:r>
              <a:rPr lang="en-US" dirty="0">
                <a:cs typeface="Calibri"/>
              </a:rPr>
              <a:t> </a:t>
            </a:r>
            <a:r>
              <a:rPr lang="en-US" dirty="0" err="1">
                <a:cs typeface="Calibri"/>
              </a:rPr>
              <a:t>lequel</a:t>
            </a:r>
            <a:r>
              <a:rPr lang="en-US" dirty="0">
                <a:cs typeface="Calibri"/>
              </a:rPr>
              <a:t> la femme qui </a:t>
            </a:r>
            <a:r>
              <a:rPr lang="en-US" dirty="0" err="1">
                <a:cs typeface="Calibri"/>
              </a:rPr>
              <a:t>donnait</a:t>
            </a:r>
            <a:r>
              <a:rPr lang="en-US" dirty="0">
                <a:cs typeface="Calibri"/>
              </a:rPr>
              <a:t> son enfant né hors </a:t>
            </a:r>
            <a:r>
              <a:rPr lang="en-US" dirty="0" err="1">
                <a:cs typeface="Calibri"/>
              </a:rPr>
              <a:t>mariage</a:t>
            </a:r>
            <a:r>
              <a:rPr lang="en-US" dirty="0">
                <a:cs typeface="Calibri"/>
              </a:rPr>
              <a:t> </a:t>
            </a:r>
            <a:r>
              <a:rPr lang="en-US" dirty="0" err="1">
                <a:cs typeface="Calibri"/>
              </a:rPr>
              <a:t>en</a:t>
            </a:r>
            <a:r>
              <a:rPr lang="en-US" dirty="0">
                <a:cs typeface="Calibri"/>
              </a:rPr>
              <a:t> adoption </a:t>
            </a:r>
            <a:r>
              <a:rPr lang="en-US" dirty="0" err="1">
                <a:cs typeface="Calibri"/>
              </a:rPr>
              <a:t>allait</a:t>
            </a:r>
            <a:r>
              <a:rPr lang="en-US" dirty="0">
                <a:cs typeface="Calibri"/>
              </a:rPr>
              <a:t> </a:t>
            </a:r>
            <a:r>
              <a:rPr lang="en-US" dirty="0" err="1">
                <a:cs typeface="Calibri"/>
              </a:rPr>
              <a:t>etre</a:t>
            </a:r>
            <a:r>
              <a:rPr lang="en-US" dirty="0">
                <a:cs typeface="Calibri"/>
              </a:rPr>
              <a:t> "protégée". </a:t>
            </a:r>
            <a:r>
              <a:rPr lang="en-US" b="1" dirty="0" err="1">
                <a:cs typeface="Calibri"/>
              </a:rPr>
              <a:t>C'était</a:t>
            </a:r>
            <a:r>
              <a:rPr lang="en-US" b="1" dirty="0">
                <a:cs typeface="Calibri"/>
              </a:rPr>
              <a:t> </a:t>
            </a:r>
            <a:r>
              <a:rPr lang="en-US" b="1" dirty="0" err="1">
                <a:cs typeface="Calibri"/>
              </a:rPr>
              <a:t>ce</a:t>
            </a:r>
            <a:r>
              <a:rPr lang="en-US" b="1" dirty="0">
                <a:cs typeface="Calibri"/>
              </a:rPr>
              <a:t> </a:t>
            </a:r>
            <a:r>
              <a:rPr lang="en-US" b="1" dirty="0" err="1">
                <a:cs typeface="Calibri"/>
              </a:rPr>
              <a:t>quon</a:t>
            </a:r>
            <a:r>
              <a:rPr lang="en-US" b="1" dirty="0">
                <a:cs typeface="Calibri"/>
              </a:rPr>
              <a:t> </a:t>
            </a:r>
            <a:r>
              <a:rPr lang="en-US" b="1" dirty="0" err="1">
                <a:cs typeface="Calibri"/>
              </a:rPr>
              <a:t>appelle</a:t>
            </a:r>
            <a:r>
              <a:rPr lang="en-US" b="1" dirty="0">
                <a:cs typeface="Calibri"/>
              </a:rPr>
              <a:t> </a:t>
            </a:r>
            <a:r>
              <a:rPr lang="en-US" b="1" dirty="0" err="1">
                <a:cs typeface="Calibri"/>
              </a:rPr>
              <a:t>l'adoption</a:t>
            </a:r>
            <a:r>
              <a:rPr lang="en-US" b="1" dirty="0">
                <a:cs typeface="Calibri"/>
              </a:rPr>
              <a:t> fermée </a:t>
            </a:r>
            <a:r>
              <a:rPr lang="en-US" dirty="0">
                <a:cs typeface="Calibri"/>
              </a:rPr>
              <a:t>(versus </a:t>
            </a:r>
            <a:r>
              <a:rPr lang="en-US" dirty="0" err="1">
                <a:cs typeface="Calibri"/>
              </a:rPr>
              <a:t>une</a:t>
            </a:r>
            <a:r>
              <a:rPr lang="en-US" dirty="0">
                <a:cs typeface="Calibri"/>
              </a:rPr>
              <a:t> adoption ouverte, </a:t>
            </a:r>
            <a:r>
              <a:rPr lang="en-US" dirty="0" err="1">
                <a:cs typeface="Calibri"/>
              </a:rPr>
              <a:t>ou</a:t>
            </a:r>
            <a:r>
              <a:rPr lang="en-US" dirty="0">
                <a:cs typeface="Calibri"/>
              </a:rPr>
              <a:t> les </a:t>
            </a:r>
            <a:r>
              <a:rPr lang="en-US" dirty="0" err="1">
                <a:cs typeface="Calibri"/>
              </a:rPr>
              <a:t>protagonistes</a:t>
            </a:r>
            <a:r>
              <a:rPr lang="en-US" dirty="0">
                <a:cs typeface="Calibri"/>
              </a:rPr>
              <a:t> </a:t>
            </a:r>
            <a:r>
              <a:rPr lang="en-US" dirty="0" err="1">
                <a:cs typeface="Calibri"/>
              </a:rPr>
              <a:t>peuvent</a:t>
            </a:r>
            <a:r>
              <a:rPr lang="en-US" dirty="0">
                <a:cs typeface="Calibri"/>
              </a:rPr>
              <a:t> </a:t>
            </a:r>
            <a:r>
              <a:rPr lang="en-US" dirty="0" err="1">
                <a:cs typeface="Calibri"/>
              </a:rPr>
              <a:t>connaitre</a:t>
            </a:r>
            <a:r>
              <a:rPr lang="en-US" dirty="0">
                <a:cs typeface="Calibri"/>
              </a:rPr>
              <a:t> </a:t>
            </a:r>
            <a:r>
              <a:rPr lang="en-US" dirty="0" err="1">
                <a:cs typeface="Calibri"/>
              </a:rPr>
              <a:t>leur</a:t>
            </a:r>
            <a:r>
              <a:rPr lang="en-US" dirty="0">
                <a:cs typeface="Calibri"/>
              </a:rPr>
              <a:t> </a:t>
            </a:r>
            <a:r>
              <a:rPr lang="en-US" dirty="0" err="1">
                <a:cs typeface="Calibri"/>
              </a:rPr>
              <a:t>identité</a:t>
            </a:r>
            <a:r>
              <a:rPr lang="en-US" dirty="0">
                <a:cs typeface="Calibri"/>
              </a:rPr>
              <a:t> </a:t>
            </a:r>
            <a:r>
              <a:rPr lang="en-US" dirty="0" err="1">
                <a:cs typeface="Calibri"/>
              </a:rPr>
              <a:t>mutuelle</a:t>
            </a:r>
            <a:r>
              <a:rPr lang="en-US" dirty="0">
                <a:cs typeface="Calibri"/>
              </a:rPr>
              <a:t> et meme </a:t>
            </a:r>
            <a:r>
              <a:rPr lang="en-US" dirty="0" err="1">
                <a:cs typeface="Calibri"/>
              </a:rPr>
              <a:t>échanger</a:t>
            </a:r>
            <a:r>
              <a:rPr lang="en-US" dirty="0">
                <a:cs typeface="Calibri"/>
              </a:rPr>
              <a:t> et </a:t>
            </a:r>
            <a:r>
              <a:rPr lang="en-US" dirty="0" err="1">
                <a:cs typeface="Calibri"/>
              </a:rPr>
              <a:t>garder</a:t>
            </a:r>
            <a:r>
              <a:rPr lang="en-US" dirty="0">
                <a:cs typeface="Calibri"/>
              </a:rPr>
              <a:t> contact). </a:t>
            </a:r>
            <a:endParaRPr lang="fr-FR">
              <a:cs typeface="Calibri"/>
            </a:endParaRPr>
          </a:p>
          <a:p>
            <a:endParaRPr lang="en-US" dirty="0">
              <a:cs typeface="Calibri"/>
            </a:endParaRPr>
          </a:p>
          <a:p>
            <a:r>
              <a:rPr lang="en-US" dirty="0">
                <a:cs typeface="Calibri"/>
              </a:rPr>
              <a:t>On a mis de </a:t>
            </a:r>
            <a:r>
              <a:rPr lang="en-US" dirty="0" err="1">
                <a:cs typeface="Calibri"/>
              </a:rPr>
              <a:t>coté</a:t>
            </a:r>
            <a:r>
              <a:rPr lang="en-US" dirty="0">
                <a:cs typeface="Calibri"/>
              </a:rPr>
              <a:t> pendant </a:t>
            </a:r>
            <a:r>
              <a:rPr lang="en-US" dirty="0" err="1">
                <a:cs typeface="Calibri"/>
              </a:rPr>
              <a:t>longtemps</a:t>
            </a:r>
            <a:r>
              <a:rPr lang="en-US" dirty="0">
                <a:cs typeface="Calibri"/>
              </a:rPr>
              <a:t> le </a:t>
            </a:r>
            <a:r>
              <a:rPr lang="en-US" dirty="0" err="1">
                <a:cs typeface="Calibri"/>
              </a:rPr>
              <a:t>besoin</a:t>
            </a:r>
            <a:r>
              <a:rPr lang="en-US" dirty="0">
                <a:cs typeface="Calibri"/>
              </a:rPr>
              <a:t> des </a:t>
            </a:r>
            <a:r>
              <a:rPr lang="en-US" dirty="0" err="1">
                <a:cs typeface="Calibri"/>
              </a:rPr>
              <a:t>adoptés</a:t>
            </a:r>
            <a:r>
              <a:rPr lang="en-US" dirty="0">
                <a:cs typeface="Calibri"/>
              </a:rPr>
              <a:t> de </a:t>
            </a:r>
            <a:r>
              <a:rPr lang="en-US" dirty="0" err="1">
                <a:cs typeface="Calibri"/>
              </a:rPr>
              <a:t>connaitres</a:t>
            </a:r>
            <a:r>
              <a:rPr lang="en-US" dirty="0">
                <a:cs typeface="Calibri"/>
              </a:rPr>
              <a:t> </a:t>
            </a:r>
            <a:r>
              <a:rPr lang="en-US" dirty="0" err="1">
                <a:cs typeface="Calibri"/>
              </a:rPr>
              <a:t>leurs</a:t>
            </a:r>
            <a:r>
              <a:rPr lang="en-US" dirty="0">
                <a:cs typeface="Calibri"/>
              </a:rPr>
              <a:t> </a:t>
            </a:r>
            <a:r>
              <a:rPr lang="en-US" dirty="0" err="1">
                <a:cs typeface="Calibri"/>
              </a:rPr>
              <a:t>origines</a:t>
            </a:r>
            <a:r>
              <a:rPr lang="en-US" dirty="0">
                <a:cs typeface="Calibri"/>
              </a:rPr>
              <a:t>, au </a:t>
            </a:r>
            <a:r>
              <a:rPr lang="en-US" dirty="0" err="1">
                <a:cs typeface="Calibri"/>
              </a:rPr>
              <a:t>bénéfice</a:t>
            </a:r>
            <a:r>
              <a:rPr lang="en-US" dirty="0">
                <a:cs typeface="Calibri"/>
              </a:rPr>
              <a:t> du "droit à </a:t>
            </a:r>
            <a:r>
              <a:rPr lang="en-US" dirty="0" err="1">
                <a:cs typeface="Calibri"/>
              </a:rPr>
              <a:t>l'anonymat</a:t>
            </a:r>
            <a:r>
              <a:rPr lang="en-US" dirty="0">
                <a:cs typeface="Calibri"/>
              </a:rPr>
              <a:t>" </a:t>
            </a:r>
            <a:r>
              <a:rPr lang="en-US" dirty="0" err="1">
                <a:cs typeface="Calibri"/>
              </a:rPr>
              <a:t>ou</a:t>
            </a:r>
            <a:r>
              <a:rPr lang="en-US" dirty="0">
                <a:cs typeface="Calibri"/>
              </a:rPr>
              <a:t> du droit à la vie </a:t>
            </a:r>
            <a:r>
              <a:rPr lang="en-US" dirty="0" err="1">
                <a:cs typeface="Calibri"/>
              </a:rPr>
              <a:t>privée</a:t>
            </a:r>
            <a:r>
              <a:rPr lang="en-US" dirty="0">
                <a:cs typeface="Calibri"/>
              </a:rPr>
              <a:t> des </a:t>
            </a:r>
            <a:r>
              <a:rPr lang="en-US" dirty="0" err="1">
                <a:cs typeface="Calibri"/>
              </a:rPr>
              <a:t>adultes</a:t>
            </a:r>
            <a:r>
              <a:rPr lang="en-US" dirty="0">
                <a:cs typeface="Calibri"/>
              </a:rPr>
              <a:t>. </a:t>
            </a:r>
            <a:endParaRPr lang="fr-FR">
              <a:ea typeface="Calibri"/>
              <a:cs typeface="Calibri"/>
            </a:endParaRPr>
          </a:p>
          <a:p>
            <a:endParaRPr lang="en-US">
              <a:cs typeface="Calibri"/>
            </a:endParaRPr>
          </a:p>
          <a:p>
            <a:r>
              <a:rPr lang="en-US" dirty="0" err="1">
                <a:cs typeface="Calibri"/>
              </a:rPr>
              <a:t>C'est</a:t>
            </a:r>
            <a:r>
              <a:rPr lang="en-US" dirty="0">
                <a:cs typeface="Calibri"/>
              </a:rPr>
              <a:t> </a:t>
            </a:r>
            <a:r>
              <a:rPr lang="en-US" dirty="0" err="1">
                <a:cs typeface="Calibri"/>
              </a:rPr>
              <a:t>tellement</a:t>
            </a:r>
            <a:r>
              <a:rPr lang="en-US" dirty="0">
                <a:cs typeface="Calibri"/>
              </a:rPr>
              <a:t> </a:t>
            </a:r>
            <a:r>
              <a:rPr lang="en-US" dirty="0" err="1">
                <a:cs typeface="Calibri"/>
              </a:rPr>
              <a:t>vrai</a:t>
            </a:r>
            <a:r>
              <a:rPr lang="en-US" dirty="0">
                <a:cs typeface="Calibri"/>
              </a:rPr>
              <a:t> que </a:t>
            </a:r>
            <a:r>
              <a:rPr lang="en-US" dirty="0" err="1">
                <a:cs typeface="Calibri"/>
              </a:rPr>
              <a:t>ce</a:t>
            </a:r>
            <a:r>
              <a:rPr lang="en-US" dirty="0">
                <a:cs typeface="Calibri"/>
              </a:rPr>
              <a:t> </a:t>
            </a:r>
            <a:r>
              <a:rPr lang="en-US" dirty="0" err="1">
                <a:cs typeface="Calibri"/>
              </a:rPr>
              <a:t>n'est</a:t>
            </a:r>
            <a:r>
              <a:rPr lang="en-US" dirty="0">
                <a:cs typeface="Calibri"/>
              </a:rPr>
              <a:t> </a:t>
            </a:r>
            <a:r>
              <a:rPr lang="en-US" dirty="0" err="1">
                <a:cs typeface="Calibri"/>
              </a:rPr>
              <a:t>qu'en</a:t>
            </a:r>
            <a:r>
              <a:rPr lang="en-US" dirty="0">
                <a:cs typeface="Calibri"/>
              </a:rPr>
              <a:t> 2017 que le </a:t>
            </a:r>
            <a:r>
              <a:rPr lang="en-US" dirty="0" err="1">
                <a:cs typeface="Calibri"/>
              </a:rPr>
              <a:t>législateur</a:t>
            </a:r>
            <a:r>
              <a:rPr lang="en-US" dirty="0">
                <a:cs typeface="Calibri"/>
              </a:rPr>
              <a:t> a </a:t>
            </a:r>
            <a:r>
              <a:rPr lang="en-US" dirty="0" err="1">
                <a:cs typeface="Calibri"/>
              </a:rPr>
              <a:t>finalement</a:t>
            </a:r>
            <a:r>
              <a:rPr lang="en-US" dirty="0">
                <a:cs typeface="Calibri"/>
              </a:rPr>
              <a:t> </a:t>
            </a:r>
            <a:r>
              <a:rPr lang="en-US" dirty="0" err="1">
                <a:cs typeface="Calibri"/>
              </a:rPr>
              <a:t>décidé</a:t>
            </a:r>
            <a:r>
              <a:rPr lang="en-US" dirty="0">
                <a:cs typeface="Calibri"/>
              </a:rPr>
              <a:t> de changer les </a:t>
            </a:r>
            <a:r>
              <a:rPr lang="en-US" dirty="0" err="1">
                <a:cs typeface="Calibri"/>
              </a:rPr>
              <a:t>règles</a:t>
            </a:r>
            <a:r>
              <a:rPr lang="en-US" dirty="0">
                <a:cs typeface="Calibri"/>
              </a:rPr>
              <a:t> du jeu (ne </a:t>
            </a:r>
            <a:r>
              <a:rPr lang="en-US" dirty="0" err="1">
                <a:cs typeface="Calibri"/>
              </a:rPr>
              <a:t>l'a</a:t>
            </a:r>
            <a:r>
              <a:rPr lang="en-US" dirty="0">
                <a:cs typeface="Calibri"/>
              </a:rPr>
              <a:t> pas fait </a:t>
            </a:r>
            <a:r>
              <a:rPr lang="en-US" dirty="0" err="1">
                <a:cs typeface="Calibri"/>
              </a:rPr>
              <a:t>en</a:t>
            </a:r>
            <a:r>
              <a:rPr lang="en-US" dirty="0">
                <a:cs typeface="Calibri"/>
              </a:rPr>
              <a:t> 1980). Le PL 113 a </a:t>
            </a:r>
            <a:r>
              <a:rPr lang="en-US" dirty="0" err="1">
                <a:cs typeface="Calibri"/>
              </a:rPr>
              <a:t>été</a:t>
            </a:r>
            <a:r>
              <a:rPr lang="en-US" dirty="0">
                <a:cs typeface="Calibri"/>
              </a:rPr>
              <a:t> </a:t>
            </a:r>
            <a:r>
              <a:rPr lang="en-US" dirty="0" err="1">
                <a:cs typeface="Calibri"/>
              </a:rPr>
              <a:t>majeur</a:t>
            </a:r>
            <a:r>
              <a:rPr lang="en-US" dirty="0">
                <a:cs typeface="Calibri"/>
              </a:rPr>
              <a:t> </a:t>
            </a:r>
            <a:r>
              <a:rPr lang="en-US" dirty="0" err="1">
                <a:cs typeface="Calibri"/>
              </a:rPr>
              <a:t>comme</a:t>
            </a:r>
            <a:r>
              <a:rPr lang="en-US" dirty="0">
                <a:cs typeface="Calibri"/>
              </a:rPr>
              <a:t> tournant.</a:t>
            </a:r>
            <a:endParaRPr lang="fr-FR" dirty="0">
              <a:cs typeface="Calibri"/>
            </a:endParaRPr>
          </a:p>
          <a:p>
            <a:r>
              <a:rPr lang="en-US" dirty="0">
                <a:cs typeface="Calibri"/>
              </a:rPr>
              <a:t>Faut savoir que malgré des </a:t>
            </a:r>
            <a:r>
              <a:rPr lang="en-US" dirty="0" err="1">
                <a:cs typeface="Calibri"/>
              </a:rPr>
              <a:t>avancées</a:t>
            </a:r>
            <a:r>
              <a:rPr lang="en-US" dirty="0">
                <a:cs typeface="Calibri"/>
              </a:rPr>
              <a:t> </a:t>
            </a:r>
            <a:r>
              <a:rPr lang="en-US" dirty="0" err="1">
                <a:cs typeface="Calibri"/>
              </a:rPr>
              <a:t>tres</a:t>
            </a:r>
            <a:r>
              <a:rPr lang="en-US" dirty="0">
                <a:cs typeface="Calibri"/>
              </a:rPr>
              <a:t> </a:t>
            </a:r>
            <a:r>
              <a:rPr lang="en-US" dirty="0" err="1">
                <a:cs typeface="Calibri"/>
              </a:rPr>
              <a:t>importantes</a:t>
            </a:r>
            <a:r>
              <a:rPr lang="en-US" dirty="0">
                <a:cs typeface="Calibri"/>
              </a:rPr>
              <a:t>, le PL113 a </a:t>
            </a:r>
            <a:r>
              <a:rPr lang="en-US" dirty="0" err="1">
                <a:cs typeface="Calibri"/>
              </a:rPr>
              <a:t>été</a:t>
            </a:r>
            <a:r>
              <a:rPr lang="en-US" dirty="0">
                <a:cs typeface="Calibri"/>
              </a:rPr>
              <a:t> </a:t>
            </a:r>
            <a:r>
              <a:rPr lang="en-US" dirty="0" err="1">
                <a:cs typeface="Calibri"/>
              </a:rPr>
              <a:t>critiquée</a:t>
            </a:r>
            <a:r>
              <a:rPr lang="en-US" dirty="0">
                <a:cs typeface="Calibri"/>
              </a:rPr>
              <a:t> </a:t>
            </a:r>
            <a:r>
              <a:rPr lang="en-US" dirty="0" err="1">
                <a:cs typeface="Calibri"/>
              </a:rPr>
              <a:t>comme</a:t>
            </a:r>
            <a:r>
              <a:rPr lang="en-US" dirty="0">
                <a:cs typeface="Calibri"/>
              </a:rPr>
              <a:t> </a:t>
            </a:r>
            <a:r>
              <a:rPr lang="en-US" dirty="0" err="1">
                <a:cs typeface="Calibri"/>
              </a:rPr>
              <a:t>n'allant</a:t>
            </a:r>
            <a:r>
              <a:rPr lang="en-US" dirty="0">
                <a:cs typeface="Calibri"/>
              </a:rPr>
              <a:t> pas </a:t>
            </a:r>
            <a:r>
              <a:rPr lang="en-US" dirty="0" err="1">
                <a:cs typeface="Calibri"/>
              </a:rPr>
              <a:t>assez</a:t>
            </a:r>
            <a:r>
              <a:rPr lang="en-US" dirty="0">
                <a:cs typeface="Calibri"/>
              </a:rPr>
              <a:t> loin. Beaucoup y </a:t>
            </a:r>
            <a:r>
              <a:rPr lang="en-US" dirty="0" err="1">
                <a:cs typeface="Calibri"/>
              </a:rPr>
              <a:t>ont</a:t>
            </a:r>
            <a:r>
              <a:rPr lang="en-US" dirty="0">
                <a:cs typeface="Calibri"/>
              </a:rPr>
              <a:t> vu un </a:t>
            </a:r>
            <a:r>
              <a:rPr lang="en-US" dirty="0" err="1">
                <a:cs typeface="Calibri"/>
              </a:rPr>
              <a:t>compromis</a:t>
            </a:r>
            <a:r>
              <a:rPr lang="en-US" dirty="0">
                <a:cs typeface="Calibri"/>
              </a:rPr>
              <a:t>- le </a:t>
            </a:r>
            <a:r>
              <a:rPr lang="en-US" dirty="0" err="1">
                <a:cs typeface="Calibri"/>
              </a:rPr>
              <a:t>législateur</a:t>
            </a:r>
            <a:r>
              <a:rPr lang="en-US" dirty="0">
                <a:cs typeface="Calibri"/>
              </a:rPr>
              <a:t> a coupé la </a:t>
            </a:r>
            <a:r>
              <a:rPr lang="en-US" dirty="0" err="1">
                <a:cs typeface="Calibri"/>
              </a:rPr>
              <a:t>poire</a:t>
            </a:r>
            <a:r>
              <a:rPr lang="en-US" dirty="0">
                <a:cs typeface="Calibri"/>
              </a:rPr>
              <a:t> </a:t>
            </a:r>
            <a:r>
              <a:rPr lang="en-US" dirty="0" err="1">
                <a:cs typeface="Calibri"/>
              </a:rPr>
              <a:t>en</a:t>
            </a:r>
            <a:r>
              <a:rPr lang="en-US" dirty="0">
                <a:cs typeface="Calibri"/>
              </a:rPr>
              <a:t> deux.</a:t>
            </a:r>
            <a:endParaRPr lang="en-US" dirty="0">
              <a:ea typeface="Calibri"/>
              <a:cs typeface="Calibri"/>
            </a:endParaRPr>
          </a:p>
          <a:p>
            <a:endParaRPr lang="en-US">
              <a:cs typeface="Calibri"/>
            </a:endParaRPr>
          </a:p>
          <a:p>
            <a:r>
              <a:rPr lang="en-US" dirty="0">
                <a:cs typeface="Calibri"/>
              </a:rPr>
              <a:t>5 </a:t>
            </a:r>
            <a:r>
              <a:rPr lang="en-US" err="1">
                <a:cs typeface="Calibri"/>
              </a:rPr>
              <a:t>ans</a:t>
            </a:r>
            <a:r>
              <a:rPr lang="en-US" dirty="0">
                <a:cs typeface="Calibri"/>
              </a:rPr>
              <a:t> après, le PL2 </a:t>
            </a:r>
            <a:r>
              <a:rPr lang="en-US" err="1">
                <a:cs typeface="Calibri"/>
              </a:rPr>
              <a:t>va</a:t>
            </a:r>
            <a:r>
              <a:rPr lang="en-US" dirty="0">
                <a:cs typeface="Calibri"/>
              </a:rPr>
              <a:t> plus loin que la </a:t>
            </a:r>
            <a:r>
              <a:rPr lang="en-US" err="1">
                <a:cs typeface="Calibri"/>
              </a:rPr>
              <a:t>réforme</a:t>
            </a:r>
            <a:r>
              <a:rPr lang="en-US">
                <a:cs typeface="Calibri"/>
              </a:rPr>
              <a:t> de 2017 PL 113. </a:t>
            </a:r>
            <a:endParaRPr lang="en-US" dirty="0">
              <a:cs typeface="Calibri"/>
            </a:endParaRPr>
          </a:p>
          <a:p>
            <a:endParaRPr lang="en-US" dirty="0">
              <a:ea typeface="Calibri"/>
              <a:cs typeface="Calibri"/>
            </a:endParaRPr>
          </a:p>
          <a:p>
            <a:r>
              <a:rPr lang="en-US" dirty="0">
                <a:ea typeface="Calibri"/>
                <a:cs typeface="Calibri"/>
              </a:rPr>
              <a:t>Atelier </a:t>
            </a:r>
            <a:r>
              <a:rPr lang="en-US" dirty="0" err="1">
                <a:ea typeface="Calibri"/>
                <a:cs typeface="Calibri"/>
              </a:rPr>
              <a:t>cet</a:t>
            </a:r>
            <a:r>
              <a:rPr lang="en-US" dirty="0">
                <a:ea typeface="Calibri"/>
                <a:cs typeface="Calibri"/>
              </a:rPr>
              <a:t> </a:t>
            </a:r>
            <a:r>
              <a:rPr lang="en-US" dirty="0" err="1">
                <a:ea typeface="Calibri"/>
                <a:cs typeface="Calibri"/>
              </a:rPr>
              <a:t>aprèm</a:t>
            </a:r>
            <a:r>
              <a:rPr lang="en-US" dirty="0">
                <a:ea typeface="Calibri"/>
                <a:cs typeface="Calibri"/>
              </a:rPr>
              <a:t> </a:t>
            </a:r>
            <a:r>
              <a:rPr lang="en-US" dirty="0" err="1">
                <a:ea typeface="Calibri"/>
                <a:cs typeface="Calibri"/>
              </a:rPr>
              <a:t>va</a:t>
            </a:r>
            <a:r>
              <a:rPr lang="en-US" dirty="0">
                <a:ea typeface="Calibri"/>
                <a:cs typeface="Calibri"/>
              </a:rPr>
              <a:t> </a:t>
            </a:r>
            <a:r>
              <a:rPr lang="en-US" dirty="0" err="1">
                <a:ea typeface="Calibri"/>
                <a:cs typeface="Calibri"/>
              </a:rPr>
              <a:t>venir</a:t>
            </a:r>
            <a:r>
              <a:rPr lang="en-US" dirty="0">
                <a:ea typeface="Calibri"/>
                <a:cs typeface="Calibri"/>
              </a:rPr>
              <a:t> </a:t>
            </a:r>
            <a:r>
              <a:rPr lang="en-US" dirty="0" err="1">
                <a:ea typeface="Calibri"/>
                <a:cs typeface="Calibri"/>
              </a:rPr>
              <a:t>détailler</a:t>
            </a:r>
            <a:r>
              <a:rPr lang="en-US" dirty="0">
                <a:ea typeface="Calibri"/>
                <a:cs typeface="Calibri"/>
              </a:rPr>
              <a:t> </a:t>
            </a:r>
            <a:r>
              <a:rPr lang="en-US" dirty="0" err="1">
                <a:ea typeface="Calibri"/>
                <a:cs typeface="Calibri"/>
              </a:rPr>
              <a:t>mais</a:t>
            </a:r>
            <a:r>
              <a:rPr lang="en-US" dirty="0">
                <a:ea typeface="Calibri"/>
                <a:cs typeface="Calibri"/>
              </a:rPr>
              <a:t> je </a:t>
            </a:r>
            <a:r>
              <a:rPr lang="en-US" dirty="0" err="1">
                <a:ea typeface="Calibri"/>
                <a:cs typeface="Calibri"/>
              </a:rPr>
              <a:t>voulais</a:t>
            </a:r>
            <a:r>
              <a:rPr lang="en-US" dirty="0">
                <a:ea typeface="Calibri"/>
                <a:cs typeface="Calibri"/>
              </a:rPr>
              <a:t> </a:t>
            </a:r>
            <a:r>
              <a:rPr lang="en-US" dirty="0" err="1">
                <a:ea typeface="Calibri"/>
                <a:cs typeface="Calibri"/>
              </a:rPr>
              <a:t>quand</a:t>
            </a:r>
            <a:r>
              <a:rPr lang="en-US" dirty="0">
                <a:ea typeface="Calibri"/>
                <a:cs typeface="Calibri"/>
              </a:rPr>
              <a:t> meme que </a:t>
            </a:r>
            <a:r>
              <a:rPr lang="en-US" dirty="0" err="1">
                <a:ea typeface="Calibri"/>
                <a:cs typeface="Calibri"/>
              </a:rPr>
              <a:t>vous</a:t>
            </a:r>
            <a:r>
              <a:rPr lang="en-US" dirty="0">
                <a:ea typeface="Calibri"/>
                <a:cs typeface="Calibri"/>
              </a:rPr>
              <a:t> </a:t>
            </a:r>
            <a:r>
              <a:rPr lang="en-US" dirty="0" err="1">
                <a:ea typeface="Calibri"/>
                <a:cs typeface="Calibri"/>
              </a:rPr>
              <a:t>ayez</a:t>
            </a:r>
            <a:r>
              <a:rPr lang="en-US" dirty="0">
                <a:ea typeface="Calibri"/>
                <a:cs typeface="Calibri"/>
              </a:rPr>
              <a:t> les </a:t>
            </a:r>
            <a:r>
              <a:rPr lang="en-US" dirty="0" err="1">
                <a:ea typeface="Calibri"/>
                <a:cs typeface="Calibri"/>
              </a:rPr>
              <a:t>grandes</a:t>
            </a:r>
            <a:r>
              <a:rPr lang="en-US" dirty="0">
                <a:ea typeface="Calibri"/>
                <a:cs typeface="Calibri"/>
              </a:rPr>
              <a:t> </a:t>
            </a:r>
            <a:r>
              <a:rPr lang="en-US" dirty="0" err="1">
                <a:ea typeface="Calibri"/>
                <a:cs typeface="Calibri"/>
              </a:rPr>
              <a:t>lignes</a:t>
            </a:r>
            <a:r>
              <a:rPr lang="en-US" dirty="0">
                <a:ea typeface="Calibri"/>
                <a:cs typeface="Calibri"/>
              </a:rPr>
              <a:t>. </a:t>
            </a: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19</a:t>
            </a:fld>
            <a:endParaRPr lang="fr-CA"/>
          </a:p>
        </p:txBody>
      </p:sp>
    </p:spTree>
    <p:extLst>
      <p:ext uri="{BB962C8B-B14F-4D97-AF65-F5344CB8AC3E}">
        <p14:creationId xmlns:p14="http://schemas.microsoft.com/office/powerpoint/2010/main" val="3252527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cs typeface="Calibri"/>
            </a:endParaRP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2</a:t>
            </a:fld>
            <a:endParaRPr lang="fr-CA"/>
          </a:p>
        </p:txBody>
      </p:sp>
    </p:spTree>
    <p:extLst>
      <p:ext uri="{BB962C8B-B14F-4D97-AF65-F5344CB8AC3E}">
        <p14:creationId xmlns:p14="http://schemas.microsoft.com/office/powerpoint/2010/main" val="8340181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b="1" dirty="0">
                <a:cs typeface="Calibri"/>
              </a:rPr>
              <a:t>JTL</a:t>
            </a:r>
          </a:p>
          <a:p>
            <a:r>
              <a:rPr lang="en-US" b="1" dirty="0">
                <a:cs typeface="Calibri"/>
              </a:rPr>
              <a:t>"Droit de </a:t>
            </a:r>
            <a:r>
              <a:rPr lang="en-US" b="1" dirty="0" err="1">
                <a:cs typeface="Calibri"/>
              </a:rPr>
              <a:t>connaitre</a:t>
            </a:r>
            <a:r>
              <a:rPr lang="en-US" b="1" dirty="0">
                <a:cs typeface="Calibri"/>
              </a:rPr>
              <a:t> </a:t>
            </a:r>
            <a:r>
              <a:rPr lang="en-US" b="1" dirty="0" err="1">
                <a:cs typeface="Calibri"/>
              </a:rPr>
              <a:t>ses</a:t>
            </a:r>
            <a:r>
              <a:rPr lang="en-US" b="1" dirty="0">
                <a:cs typeface="Calibri"/>
              </a:rPr>
              <a:t> </a:t>
            </a:r>
            <a:r>
              <a:rPr lang="en-US" b="1" dirty="0" err="1">
                <a:cs typeface="Calibri"/>
              </a:rPr>
              <a:t>origines</a:t>
            </a:r>
            <a:r>
              <a:rPr lang="en-US" b="1" dirty="0">
                <a:cs typeface="Calibri"/>
              </a:rPr>
              <a:t>" </a:t>
            </a:r>
            <a:r>
              <a:rPr lang="en-US" b="1" dirty="0" err="1">
                <a:cs typeface="Calibri"/>
              </a:rPr>
              <a:t>devient</a:t>
            </a:r>
            <a:r>
              <a:rPr lang="en-US" b="1" dirty="0">
                <a:cs typeface="Calibri"/>
              </a:rPr>
              <a:t> un droit protégé et </a:t>
            </a:r>
            <a:r>
              <a:rPr lang="en-US" b="1" dirty="0" err="1">
                <a:cs typeface="Calibri"/>
              </a:rPr>
              <a:t>reconnu</a:t>
            </a:r>
            <a:r>
              <a:rPr lang="en-US" b="1" dirty="0">
                <a:cs typeface="Calibri"/>
              </a:rPr>
              <a:t> par la </a:t>
            </a:r>
            <a:r>
              <a:rPr lang="en-US" b="1" dirty="0" err="1">
                <a:cs typeface="Calibri"/>
              </a:rPr>
              <a:t>Charte</a:t>
            </a:r>
            <a:r>
              <a:rPr lang="en-US" b="1" dirty="0">
                <a:cs typeface="Calibri"/>
              </a:rPr>
              <a:t> </a:t>
            </a:r>
            <a:r>
              <a:rPr lang="en-US" b="1" dirty="0" err="1">
                <a:cs typeface="Calibri"/>
              </a:rPr>
              <a:t>québécoise</a:t>
            </a:r>
            <a:endParaRPr lang="en-US" b="1" dirty="0">
              <a:ea typeface="Calibri"/>
              <a:cs typeface="Calibri"/>
            </a:endParaRPr>
          </a:p>
          <a:p>
            <a:r>
              <a:rPr lang="en-US" dirty="0">
                <a:cs typeface="Calibri"/>
              </a:rPr>
              <a:t>PL 2, </a:t>
            </a:r>
            <a:r>
              <a:rPr lang="en-US" dirty="0" err="1">
                <a:cs typeface="Calibri"/>
              </a:rPr>
              <a:t>sanctionné</a:t>
            </a:r>
            <a:r>
              <a:rPr lang="en-US" dirty="0">
                <a:cs typeface="Calibri"/>
              </a:rPr>
              <a:t>, </a:t>
            </a:r>
            <a:r>
              <a:rPr lang="en-US" dirty="0" err="1">
                <a:cs typeface="Calibri"/>
              </a:rPr>
              <a:t>prévoit</a:t>
            </a:r>
            <a:r>
              <a:rPr lang="en-US" dirty="0">
                <a:cs typeface="Calibri"/>
              </a:rPr>
              <a:t> à son article 138 </a:t>
            </a:r>
            <a:r>
              <a:rPr lang="en-US" dirty="0" err="1">
                <a:cs typeface="Calibri"/>
              </a:rPr>
              <a:t>quun</a:t>
            </a:r>
            <a:r>
              <a:rPr lang="en-US" dirty="0">
                <a:cs typeface="Calibri"/>
              </a:rPr>
              <a:t> </a:t>
            </a:r>
            <a:r>
              <a:rPr lang="en-US" dirty="0" err="1">
                <a:cs typeface="Calibri"/>
              </a:rPr>
              <a:t>nouvel</a:t>
            </a:r>
            <a:r>
              <a:rPr lang="en-US" dirty="0">
                <a:cs typeface="Calibri"/>
              </a:rPr>
              <a:t> article sera </a:t>
            </a:r>
            <a:r>
              <a:rPr lang="en-US" dirty="0" err="1">
                <a:cs typeface="Calibri"/>
              </a:rPr>
              <a:t>rajouté</a:t>
            </a:r>
            <a:r>
              <a:rPr lang="en-US" dirty="0">
                <a:cs typeface="Calibri"/>
              </a:rPr>
              <a:t> à </a:t>
            </a:r>
            <a:r>
              <a:rPr lang="en-US" dirty="0" err="1">
                <a:cs typeface="Calibri"/>
              </a:rPr>
              <a:t>l'actuel</a:t>
            </a:r>
            <a:r>
              <a:rPr lang="en-US" dirty="0">
                <a:cs typeface="Calibri"/>
              </a:rPr>
              <a:t> article 39 de la </a:t>
            </a:r>
            <a:r>
              <a:rPr lang="en-US" dirty="0" err="1">
                <a:cs typeface="Calibri"/>
              </a:rPr>
              <a:t>charte</a:t>
            </a:r>
            <a:r>
              <a:rPr lang="en-US" dirty="0">
                <a:cs typeface="Calibri"/>
              </a:rPr>
              <a:t> </a:t>
            </a:r>
            <a:r>
              <a:rPr lang="en-US" dirty="0" err="1">
                <a:cs typeface="Calibri"/>
              </a:rPr>
              <a:t>quebécoise</a:t>
            </a:r>
            <a:r>
              <a:rPr lang="en-US" dirty="0">
                <a:cs typeface="Calibri"/>
              </a:rPr>
              <a:t> se lira </a:t>
            </a:r>
            <a:r>
              <a:rPr lang="en-US" dirty="0" err="1">
                <a:cs typeface="Calibri"/>
              </a:rPr>
              <a:t>comme</a:t>
            </a:r>
            <a:r>
              <a:rPr lang="en-US" dirty="0">
                <a:cs typeface="Calibri"/>
              </a:rPr>
              <a:t> suit: </a:t>
            </a:r>
            <a:endParaRPr lang="en-US" dirty="0"/>
          </a:p>
          <a:p>
            <a:r>
              <a:rPr lang="en-US" b="1" dirty="0">
                <a:cs typeface="Calibri"/>
              </a:rPr>
              <a:t>39.1 </a:t>
            </a:r>
            <a:r>
              <a:rPr lang="en-US" b="1" dirty="0" err="1">
                <a:cs typeface="Calibri"/>
              </a:rPr>
              <a:t>Toute</a:t>
            </a:r>
            <a:r>
              <a:rPr lang="en-US" b="1" dirty="0">
                <a:cs typeface="Calibri"/>
              </a:rPr>
              <a:t> </a:t>
            </a:r>
            <a:r>
              <a:rPr lang="en-US" b="1" dirty="0" err="1">
                <a:cs typeface="Calibri"/>
              </a:rPr>
              <a:t>personne</a:t>
            </a:r>
            <a:r>
              <a:rPr lang="en-US" b="1" dirty="0">
                <a:cs typeface="Calibri"/>
              </a:rPr>
              <a:t> a droit, dans la </a:t>
            </a:r>
            <a:r>
              <a:rPr lang="en-US" b="1" dirty="0" err="1">
                <a:cs typeface="Calibri"/>
              </a:rPr>
              <a:t>mesure</a:t>
            </a:r>
            <a:r>
              <a:rPr lang="en-US" b="1" dirty="0">
                <a:cs typeface="Calibri"/>
              </a:rPr>
              <a:t> de la </a:t>
            </a:r>
            <a:r>
              <a:rPr lang="en-US" b="1" dirty="0" err="1">
                <a:cs typeface="Calibri"/>
              </a:rPr>
              <a:t>loi</a:t>
            </a:r>
            <a:r>
              <a:rPr lang="en-US" b="1" dirty="0">
                <a:cs typeface="Calibri"/>
              </a:rPr>
              <a:t>, de </a:t>
            </a:r>
            <a:r>
              <a:rPr lang="en-US" b="1" dirty="0" err="1">
                <a:cs typeface="Calibri"/>
              </a:rPr>
              <a:t>connaitre</a:t>
            </a:r>
            <a:r>
              <a:rPr lang="en-US" b="1" dirty="0">
                <a:cs typeface="Calibri"/>
              </a:rPr>
              <a:t> </a:t>
            </a:r>
            <a:r>
              <a:rPr lang="en-US" b="1" dirty="0" err="1">
                <a:cs typeface="Calibri"/>
              </a:rPr>
              <a:t>ses</a:t>
            </a:r>
            <a:r>
              <a:rPr lang="en-US" b="1" dirty="0">
                <a:cs typeface="Calibri"/>
              </a:rPr>
              <a:t> </a:t>
            </a:r>
            <a:r>
              <a:rPr lang="en-US" b="1" dirty="0" err="1">
                <a:cs typeface="Calibri"/>
              </a:rPr>
              <a:t>origines</a:t>
            </a:r>
            <a:r>
              <a:rPr lang="en-US" dirty="0">
                <a:cs typeface="Calibri"/>
              </a:rPr>
              <a:t> (</a:t>
            </a:r>
            <a:r>
              <a:rPr lang="en-US" dirty="0" err="1">
                <a:cs typeface="Calibri"/>
              </a:rPr>
              <a:t>en</a:t>
            </a:r>
            <a:r>
              <a:rPr lang="en-US" dirty="0">
                <a:cs typeface="Calibri"/>
              </a:rPr>
              <a:t> </a:t>
            </a:r>
            <a:r>
              <a:rPr lang="en-US" dirty="0" err="1">
                <a:cs typeface="Calibri"/>
              </a:rPr>
              <a:t>vigueur</a:t>
            </a:r>
            <a:r>
              <a:rPr lang="en-US" dirty="0">
                <a:cs typeface="Calibri"/>
              </a:rPr>
              <a:t> </a:t>
            </a:r>
            <a:r>
              <a:rPr lang="en-US" dirty="0" err="1">
                <a:cs typeface="Calibri"/>
              </a:rPr>
              <a:t>juin</a:t>
            </a:r>
            <a:r>
              <a:rPr lang="en-US" dirty="0">
                <a:cs typeface="Calibri"/>
              </a:rPr>
              <a:t> 2024)</a:t>
            </a:r>
            <a:endParaRPr lang="en-US" dirty="0">
              <a:ea typeface="Calibri"/>
              <a:cs typeface="Calibri"/>
            </a:endParaRPr>
          </a:p>
          <a:p>
            <a:r>
              <a:rPr lang="en-US" dirty="0">
                <a:cs typeface="Calibri"/>
              </a:rPr>
              <a:t>39 </a:t>
            </a:r>
            <a:r>
              <a:rPr lang="en-US" dirty="0" err="1">
                <a:cs typeface="Calibri"/>
              </a:rPr>
              <a:t>prévoit</a:t>
            </a:r>
            <a:r>
              <a:rPr lang="en-US" dirty="0">
                <a:cs typeface="Calibri"/>
              </a:rPr>
              <a:t> que tout enfant a droit la protection, à la </a:t>
            </a:r>
            <a:r>
              <a:rPr lang="en-US" dirty="0" err="1">
                <a:cs typeface="Calibri"/>
              </a:rPr>
              <a:t>sécurité</a:t>
            </a:r>
            <a:r>
              <a:rPr lang="en-US" dirty="0">
                <a:cs typeface="Calibri"/>
              </a:rPr>
              <a:t>, et à </a:t>
            </a:r>
            <a:r>
              <a:rPr lang="en-US" dirty="0" err="1">
                <a:cs typeface="Calibri"/>
              </a:rPr>
              <a:t>l'attention</a:t>
            </a:r>
            <a:r>
              <a:rPr lang="en-US" dirty="0">
                <a:cs typeface="Calibri"/>
              </a:rPr>
              <a:t> que </a:t>
            </a:r>
            <a:r>
              <a:rPr lang="en-US" dirty="0" err="1">
                <a:cs typeface="Calibri"/>
              </a:rPr>
              <a:t>ses</a:t>
            </a:r>
            <a:r>
              <a:rPr lang="en-US" dirty="0">
                <a:cs typeface="Calibri"/>
              </a:rPr>
              <a:t> parents </a:t>
            </a:r>
            <a:r>
              <a:rPr lang="en-US" dirty="0" err="1">
                <a:cs typeface="Calibri"/>
              </a:rPr>
              <a:t>ou</a:t>
            </a:r>
            <a:r>
              <a:rPr lang="en-US" dirty="0">
                <a:cs typeface="Calibri"/>
              </a:rPr>
              <a:t> les </a:t>
            </a:r>
            <a:r>
              <a:rPr lang="en-US" dirty="0" err="1">
                <a:cs typeface="Calibri"/>
              </a:rPr>
              <a:t>personnes</a:t>
            </a:r>
            <a:r>
              <a:rPr lang="en-US" dirty="0">
                <a:cs typeface="Calibri"/>
              </a:rPr>
              <a:t> qui </a:t>
            </a:r>
            <a:r>
              <a:rPr lang="en-US" dirty="0" err="1">
                <a:cs typeface="Calibri"/>
              </a:rPr>
              <a:t>en</a:t>
            </a:r>
            <a:r>
              <a:rPr lang="en-US" dirty="0">
                <a:cs typeface="Calibri"/>
              </a:rPr>
              <a:t> </a:t>
            </a:r>
            <a:r>
              <a:rPr lang="en-US" dirty="0" err="1">
                <a:cs typeface="Calibri"/>
              </a:rPr>
              <a:t>tiennent</a:t>
            </a:r>
            <a:r>
              <a:rPr lang="en-US" dirty="0">
                <a:cs typeface="Calibri"/>
              </a:rPr>
              <a:t> lieu </a:t>
            </a:r>
            <a:r>
              <a:rPr lang="en-US" dirty="0" err="1">
                <a:cs typeface="Calibri"/>
              </a:rPr>
              <a:t>peuvent</a:t>
            </a:r>
            <a:r>
              <a:rPr lang="en-US" dirty="0">
                <a:cs typeface="Calibri"/>
              </a:rPr>
              <a:t> </a:t>
            </a:r>
            <a:r>
              <a:rPr lang="en-US" dirty="0" err="1">
                <a:cs typeface="Calibri"/>
              </a:rPr>
              <a:t>lui</a:t>
            </a:r>
            <a:r>
              <a:rPr lang="en-US" dirty="0">
                <a:cs typeface="Calibri"/>
              </a:rPr>
              <a:t> donner (1975)</a:t>
            </a:r>
            <a:endParaRPr lang="en-US" dirty="0">
              <a:ea typeface="Calibri"/>
              <a:cs typeface="Calibri"/>
            </a:endParaRPr>
          </a:p>
          <a:p>
            <a:endParaRPr lang="en-US">
              <a:cs typeface="Calibri"/>
            </a:endParaRPr>
          </a:p>
          <a:p>
            <a:r>
              <a:rPr lang="en-US" dirty="0">
                <a:cs typeface="Calibri"/>
              </a:rPr>
              <a:t>Le fait que </a:t>
            </a:r>
            <a:r>
              <a:rPr lang="en-US" dirty="0" err="1">
                <a:cs typeface="Calibri"/>
              </a:rPr>
              <a:t>ce</a:t>
            </a:r>
            <a:r>
              <a:rPr lang="en-US" dirty="0">
                <a:cs typeface="Calibri"/>
              </a:rPr>
              <a:t> droit </a:t>
            </a:r>
            <a:r>
              <a:rPr lang="en-US" dirty="0" err="1">
                <a:cs typeface="Calibri"/>
              </a:rPr>
              <a:t>est</a:t>
            </a:r>
            <a:r>
              <a:rPr lang="en-US" dirty="0">
                <a:cs typeface="Calibri"/>
              </a:rPr>
              <a:t> </a:t>
            </a:r>
            <a:r>
              <a:rPr lang="en-US" dirty="0" err="1">
                <a:cs typeface="Calibri"/>
              </a:rPr>
              <a:t>formellement</a:t>
            </a:r>
            <a:r>
              <a:rPr lang="en-US" dirty="0">
                <a:cs typeface="Calibri"/>
              </a:rPr>
              <a:t> </a:t>
            </a:r>
            <a:r>
              <a:rPr lang="en-US" dirty="0" err="1">
                <a:cs typeface="Calibri"/>
              </a:rPr>
              <a:t>intégré</a:t>
            </a:r>
            <a:r>
              <a:rPr lang="en-US" dirty="0">
                <a:cs typeface="Calibri"/>
              </a:rPr>
              <a:t> à la </a:t>
            </a:r>
            <a:r>
              <a:rPr lang="en-US" dirty="0" err="1">
                <a:cs typeface="Calibri"/>
              </a:rPr>
              <a:t>Charte</a:t>
            </a:r>
            <a:r>
              <a:rPr lang="en-US" dirty="0">
                <a:cs typeface="Calibri"/>
              </a:rPr>
              <a:t>, qui </a:t>
            </a:r>
            <a:r>
              <a:rPr lang="en-US" dirty="0" err="1">
                <a:cs typeface="Calibri"/>
              </a:rPr>
              <a:t>est</a:t>
            </a:r>
            <a:r>
              <a:rPr lang="en-US" dirty="0">
                <a:cs typeface="Calibri"/>
              </a:rPr>
              <a:t> </a:t>
            </a:r>
            <a:r>
              <a:rPr lang="en-US" dirty="0" err="1">
                <a:cs typeface="Calibri"/>
              </a:rPr>
              <a:t>une</a:t>
            </a:r>
            <a:r>
              <a:rPr lang="en-US" dirty="0">
                <a:cs typeface="Calibri"/>
              </a:rPr>
              <a:t> "super </a:t>
            </a:r>
            <a:r>
              <a:rPr lang="en-US" dirty="0" err="1">
                <a:cs typeface="Calibri"/>
              </a:rPr>
              <a:t>loi</a:t>
            </a:r>
            <a:r>
              <a:rPr lang="en-US" dirty="0">
                <a:cs typeface="Calibri"/>
              </a:rPr>
              <a:t>", </a:t>
            </a:r>
            <a:r>
              <a:rPr lang="en-US" dirty="0" err="1">
                <a:cs typeface="Calibri"/>
              </a:rPr>
              <a:t>lui</a:t>
            </a:r>
            <a:r>
              <a:rPr lang="en-US" dirty="0">
                <a:cs typeface="Calibri"/>
              </a:rPr>
              <a:t> </a:t>
            </a:r>
            <a:r>
              <a:rPr lang="en-US" dirty="0" err="1">
                <a:cs typeface="Calibri"/>
              </a:rPr>
              <a:t>donne</a:t>
            </a:r>
            <a:r>
              <a:rPr lang="en-US" dirty="0">
                <a:cs typeface="Calibri"/>
              </a:rPr>
              <a:t> </a:t>
            </a:r>
            <a:r>
              <a:rPr lang="en-US" dirty="0" err="1">
                <a:cs typeface="Calibri"/>
              </a:rPr>
              <a:t>une</a:t>
            </a:r>
            <a:r>
              <a:rPr lang="en-US" dirty="0">
                <a:cs typeface="Calibri"/>
              </a:rPr>
              <a:t> force </a:t>
            </a:r>
            <a:r>
              <a:rPr lang="en-US" dirty="0" err="1">
                <a:cs typeface="Calibri"/>
              </a:rPr>
              <a:t>supplémentaire</a:t>
            </a:r>
            <a:r>
              <a:rPr lang="en-US" dirty="0">
                <a:cs typeface="Calibri"/>
              </a:rPr>
              <a:t>. </a:t>
            </a:r>
            <a:r>
              <a:rPr lang="en-US" dirty="0" err="1">
                <a:cs typeface="Calibri"/>
              </a:rPr>
              <a:t>L'ensemble</a:t>
            </a:r>
            <a:r>
              <a:rPr lang="en-US" dirty="0">
                <a:cs typeface="Calibri"/>
              </a:rPr>
              <a:t> du corpus </a:t>
            </a:r>
            <a:r>
              <a:rPr lang="en-US" dirty="0" err="1">
                <a:cs typeface="Calibri"/>
              </a:rPr>
              <a:t>législatif</a:t>
            </a:r>
            <a:r>
              <a:rPr lang="en-US" dirty="0">
                <a:cs typeface="Calibri"/>
              </a:rPr>
              <a:t> doit </a:t>
            </a:r>
            <a:r>
              <a:rPr lang="en-US" dirty="0" err="1">
                <a:cs typeface="Calibri"/>
              </a:rPr>
              <a:t>etre</a:t>
            </a:r>
            <a:r>
              <a:rPr lang="en-US" dirty="0">
                <a:cs typeface="Calibri"/>
              </a:rPr>
              <a:t> </a:t>
            </a:r>
            <a:r>
              <a:rPr lang="en-US" dirty="0" err="1">
                <a:cs typeface="Calibri"/>
              </a:rPr>
              <a:t>conforme</a:t>
            </a:r>
            <a:r>
              <a:rPr lang="en-US" dirty="0">
                <a:cs typeface="Calibri"/>
              </a:rPr>
              <a:t> a la </a:t>
            </a:r>
            <a:r>
              <a:rPr lang="en-US" dirty="0" err="1">
                <a:cs typeface="Calibri"/>
              </a:rPr>
              <a:t>charte</a:t>
            </a:r>
            <a:r>
              <a:rPr lang="en-US" dirty="0">
                <a:cs typeface="Calibri"/>
              </a:rPr>
              <a:t>, la </a:t>
            </a:r>
            <a:r>
              <a:rPr lang="en-US" dirty="0" err="1">
                <a:cs typeface="Calibri"/>
              </a:rPr>
              <a:t>symbolique</a:t>
            </a:r>
            <a:r>
              <a:rPr lang="en-US" dirty="0">
                <a:cs typeface="Calibri"/>
              </a:rPr>
              <a:t> </a:t>
            </a:r>
            <a:r>
              <a:rPr lang="en-US" dirty="0" err="1">
                <a:cs typeface="Calibri"/>
              </a:rPr>
              <a:t>est</a:t>
            </a:r>
            <a:r>
              <a:rPr lang="en-US" dirty="0">
                <a:cs typeface="Calibri"/>
              </a:rPr>
              <a:t> </a:t>
            </a:r>
            <a:r>
              <a:rPr lang="en-US" dirty="0" err="1">
                <a:cs typeface="Calibri"/>
              </a:rPr>
              <a:t>importante</a:t>
            </a:r>
            <a:r>
              <a:rPr lang="en-US" dirty="0">
                <a:cs typeface="Calibri"/>
              </a:rPr>
              <a:t>. On se </a:t>
            </a:r>
            <a:r>
              <a:rPr lang="en-US" dirty="0" err="1">
                <a:cs typeface="Calibri"/>
              </a:rPr>
              <a:t>rappelera</a:t>
            </a:r>
            <a:r>
              <a:rPr lang="en-US" dirty="0">
                <a:cs typeface="Calibri"/>
              </a:rPr>
              <a:t> </a:t>
            </a:r>
            <a:r>
              <a:rPr lang="en-US" dirty="0" err="1">
                <a:cs typeface="Calibri"/>
              </a:rPr>
              <a:t>qu'à</a:t>
            </a:r>
            <a:r>
              <a:rPr lang="en-US" dirty="0">
                <a:cs typeface="Calibri"/>
              </a:rPr>
              <a:t> </a:t>
            </a:r>
            <a:r>
              <a:rPr lang="en-US" dirty="0" err="1">
                <a:cs typeface="Calibri"/>
              </a:rPr>
              <a:t>une</a:t>
            </a:r>
            <a:r>
              <a:rPr lang="en-US" dirty="0">
                <a:cs typeface="Calibri"/>
              </a:rPr>
              <a:t> </a:t>
            </a:r>
            <a:r>
              <a:rPr lang="en-US" dirty="0" err="1">
                <a:cs typeface="Calibri"/>
              </a:rPr>
              <a:t>certaine</a:t>
            </a:r>
            <a:r>
              <a:rPr lang="en-US" dirty="0">
                <a:cs typeface="Calibri"/>
              </a:rPr>
              <a:t> époque le fait de </a:t>
            </a:r>
            <a:r>
              <a:rPr lang="en-US" dirty="0" err="1">
                <a:cs typeface="Calibri"/>
              </a:rPr>
              <a:t>vouloir</a:t>
            </a:r>
            <a:r>
              <a:rPr lang="en-US" dirty="0">
                <a:cs typeface="Calibri"/>
              </a:rPr>
              <a:t> </a:t>
            </a:r>
            <a:r>
              <a:rPr lang="en-US" dirty="0" err="1">
                <a:cs typeface="Calibri"/>
              </a:rPr>
              <a:t>connaitre</a:t>
            </a:r>
            <a:r>
              <a:rPr lang="en-US" dirty="0">
                <a:cs typeface="Calibri"/>
              </a:rPr>
              <a:t> </a:t>
            </a:r>
            <a:r>
              <a:rPr lang="en-US" dirty="0" err="1">
                <a:cs typeface="Calibri"/>
              </a:rPr>
              <a:t>ses</a:t>
            </a:r>
            <a:r>
              <a:rPr lang="en-US" dirty="0">
                <a:cs typeface="Calibri"/>
              </a:rPr>
              <a:t> </a:t>
            </a:r>
            <a:r>
              <a:rPr lang="en-US" dirty="0" err="1">
                <a:cs typeface="Calibri"/>
              </a:rPr>
              <a:t>origines</a:t>
            </a:r>
            <a:r>
              <a:rPr lang="en-US" dirty="0">
                <a:cs typeface="Calibri"/>
              </a:rPr>
              <a:t> </a:t>
            </a:r>
            <a:r>
              <a:rPr lang="en-US" dirty="0" err="1">
                <a:cs typeface="Calibri"/>
              </a:rPr>
              <a:t>était</a:t>
            </a:r>
            <a:r>
              <a:rPr lang="en-US" dirty="0">
                <a:cs typeface="Calibri"/>
              </a:rPr>
              <a:t> </a:t>
            </a:r>
            <a:r>
              <a:rPr lang="en-US" dirty="0" err="1">
                <a:cs typeface="Calibri"/>
              </a:rPr>
              <a:t>vue</a:t>
            </a:r>
            <a:r>
              <a:rPr lang="en-US" dirty="0">
                <a:cs typeface="Calibri"/>
              </a:rPr>
              <a:t> </a:t>
            </a:r>
            <a:r>
              <a:rPr lang="en-US" dirty="0" err="1">
                <a:cs typeface="Calibri"/>
              </a:rPr>
              <a:t>comme</a:t>
            </a:r>
            <a:r>
              <a:rPr lang="en-US" dirty="0">
                <a:cs typeface="Calibri"/>
              </a:rPr>
              <a:t> </a:t>
            </a:r>
            <a:r>
              <a:rPr lang="en-US" dirty="0" err="1">
                <a:cs typeface="Calibri"/>
              </a:rPr>
              <a:t>une</a:t>
            </a:r>
            <a:r>
              <a:rPr lang="en-US" dirty="0">
                <a:cs typeface="Calibri"/>
              </a:rPr>
              <a:t> </a:t>
            </a:r>
            <a:r>
              <a:rPr lang="en-US" dirty="0" err="1">
                <a:cs typeface="Calibri"/>
              </a:rPr>
              <a:t>sorte</a:t>
            </a:r>
            <a:r>
              <a:rPr lang="en-US" dirty="0">
                <a:cs typeface="Calibri"/>
              </a:rPr>
              <a:t> de "caprice" de </a:t>
            </a:r>
            <a:r>
              <a:rPr lang="en-US" dirty="0" err="1">
                <a:cs typeface="Calibri"/>
              </a:rPr>
              <a:t>l'adopté</a:t>
            </a:r>
            <a:r>
              <a:rPr lang="en-US" dirty="0">
                <a:cs typeface="Calibri"/>
              </a:rPr>
              <a:t>.</a:t>
            </a:r>
            <a:endParaRPr lang="en-US" dirty="0">
              <a:ea typeface="Calibri"/>
              <a:cs typeface="Calibri"/>
            </a:endParaRPr>
          </a:p>
          <a:p>
            <a:endParaRPr lang="en-US">
              <a:cs typeface="Calibri"/>
            </a:endParaRPr>
          </a:p>
          <a:p>
            <a:r>
              <a:rPr lang="en-US" b="1" err="1">
                <a:cs typeface="Calibri"/>
              </a:rPr>
              <a:t>Règles</a:t>
            </a:r>
            <a:r>
              <a:rPr lang="en-US" b="1" dirty="0">
                <a:cs typeface="Calibri"/>
              </a:rPr>
              <a:t> de </a:t>
            </a:r>
            <a:r>
              <a:rPr lang="en-US" b="1" err="1">
                <a:cs typeface="Calibri"/>
              </a:rPr>
              <a:t>retrouvailles</a:t>
            </a:r>
            <a:r>
              <a:rPr lang="en-US" dirty="0">
                <a:cs typeface="Calibri"/>
              </a:rPr>
              <a:t>: les </a:t>
            </a:r>
            <a:r>
              <a:rPr lang="en-US" err="1">
                <a:cs typeface="Calibri"/>
              </a:rPr>
              <a:t>retrouvailles</a:t>
            </a:r>
            <a:r>
              <a:rPr lang="en-US" dirty="0">
                <a:cs typeface="Calibri"/>
              </a:rPr>
              <a:t> </a:t>
            </a:r>
            <a:r>
              <a:rPr lang="en-US" err="1">
                <a:cs typeface="Calibri"/>
              </a:rPr>
              <a:t>n'est</a:t>
            </a:r>
            <a:r>
              <a:rPr lang="en-US" dirty="0">
                <a:cs typeface="Calibri"/>
              </a:rPr>
              <a:t> pas un concept </a:t>
            </a:r>
            <a:r>
              <a:rPr lang="en-US" err="1">
                <a:cs typeface="Calibri"/>
              </a:rPr>
              <a:t>légal</a:t>
            </a:r>
            <a:r>
              <a:rPr lang="en-US" dirty="0">
                <a:cs typeface="Calibri"/>
              </a:rPr>
              <a:t> et </a:t>
            </a:r>
            <a:r>
              <a:rPr lang="en-US" err="1">
                <a:cs typeface="Calibri"/>
              </a:rPr>
              <a:t>ce</a:t>
            </a:r>
            <a:r>
              <a:rPr lang="en-US" dirty="0">
                <a:cs typeface="Calibri"/>
              </a:rPr>
              <a:t> mot ne se </a:t>
            </a:r>
            <a:r>
              <a:rPr lang="en-US" err="1">
                <a:cs typeface="Calibri"/>
              </a:rPr>
              <a:t>retrouve</a:t>
            </a:r>
            <a:r>
              <a:rPr lang="en-US" dirty="0">
                <a:cs typeface="Calibri"/>
              </a:rPr>
              <a:t> à </a:t>
            </a:r>
            <a:r>
              <a:rPr lang="en-US" err="1">
                <a:cs typeface="Calibri"/>
              </a:rPr>
              <a:t>aucun</a:t>
            </a:r>
            <a:r>
              <a:rPr lang="en-US" dirty="0">
                <a:cs typeface="Calibri"/>
              </a:rPr>
              <a:t> </a:t>
            </a:r>
            <a:r>
              <a:rPr lang="en-US" err="1">
                <a:cs typeface="Calibri"/>
              </a:rPr>
              <a:t>endroit</a:t>
            </a:r>
            <a:r>
              <a:rPr lang="en-US" dirty="0">
                <a:cs typeface="Calibri"/>
              </a:rPr>
              <a:t> dans le CCQ. Il </a:t>
            </a:r>
            <a:r>
              <a:rPr lang="en-US" err="1">
                <a:cs typeface="Calibri"/>
              </a:rPr>
              <a:t>est</a:t>
            </a:r>
            <a:r>
              <a:rPr lang="en-US" dirty="0">
                <a:cs typeface="Calibri"/>
              </a:rPr>
              <a:t> bien important de </a:t>
            </a:r>
            <a:r>
              <a:rPr lang="en-US" err="1">
                <a:cs typeface="Calibri"/>
              </a:rPr>
              <a:t>démêler</a:t>
            </a:r>
            <a:r>
              <a:rPr lang="en-US" dirty="0">
                <a:cs typeface="Calibri"/>
              </a:rPr>
              <a:t> le </a:t>
            </a:r>
            <a:r>
              <a:rPr lang="en-US" err="1">
                <a:cs typeface="Calibri"/>
              </a:rPr>
              <a:t>refus</a:t>
            </a:r>
            <a:r>
              <a:rPr lang="en-US" dirty="0">
                <a:cs typeface="Calibri"/>
              </a:rPr>
              <a:t> au contact et le </a:t>
            </a:r>
            <a:r>
              <a:rPr lang="en-US" err="1">
                <a:cs typeface="Calibri"/>
              </a:rPr>
              <a:t>refus</a:t>
            </a:r>
            <a:r>
              <a:rPr lang="en-US" dirty="0">
                <a:cs typeface="Calibri"/>
              </a:rPr>
              <a:t> à la communication de </a:t>
            </a:r>
            <a:r>
              <a:rPr lang="en-US" err="1">
                <a:cs typeface="Calibri"/>
              </a:rPr>
              <a:t>l'identité</a:t>
            </a:r>
            <a:r>
              <a:rPr lang="en-US" dirty="0">
                <a:cs typeface="Calibri"/>
              </a:rPr>
              <a:t>.  </a:t>
            </a:r>
            <a:r>
              <a:rPr lang="en-US" err="1">
                <a:cs typeface="Calibri"/>
              </a:rPr>
              <a:t>ce</a:t>
            </a:r>
            <a:r>
              <a:rPr lang="en-US" dirty="0">
                <a:cs typeface="Calibri"/>
              </a:rPr>
              <a:t> </a:t>
            </a:r>
            <a:r>
              <a:rPr lang="en-US" err="1">
                <a:cs typeface="Calibri"/>
              </a:rPr>
              <a:t>sont</a:t>
            </a:r>
            <a:r>
              <a:rPr lang="en-US" dirty="0">
                <a:cs typeface="Calibri"/>
              </a:rPr>
              <a:t> deux concepts </a:t>
            </a:r>
            <a:r>
              <a:rPr lang="en-US" err="1">
                <a:cs typeface="Calibri"/>
              </a:rPr>
              <a:t>distincts</a:t>
            </a:r>
            <a:r>
              <a:rPr lang="en-US" dirty="0">
                <a:cs typeface="Calibri"/>
              </a:rPr>
              <a:t>. Quand on </a:t>
            </a:r>
            <a:r>
              <a:rPr lang="en-US" err="1">
                <a:cs typeface="Calibri"/>
              </a:rPr>
              <a:t>dit</a:t>
            </a:r>
            <a:r>
              <a:rPr lang="en-US" dirty="0">
                <a:cs typeface="Calibri"/>
              </a:rPr>
              <a:t> </a:t>
            </a:r>
            <a:r>
              <a:rPr lang="en-US" err="1">
                <a:cs typeface="Calibri"/>
              </a:rPr>
              <a:t>retrouvailles</a:t>
            </a:r>
            <a:r>
              <a:rPr lang="en-US" dirty="0">
                <a:cs typeface="Calibri"/>
              </a:rPr>
              <a:t> on fait references a un contact. </a:t>
            </a:r>
            <a:endParaRPr lang="en-US" dirty="0">
              <a:ea typeface="Calibri"/>
              <a:cs typeface="Calibri"/>
            </a:endParaRPr>
          </a:p>
          <a:p>
            <a:endParaRPr lang="en-US">
              <a:cs typeface="Calibri"/>
            </a:endParaRPr>
          </a:p>
          <a:p>
            <a:r>
              <a:rPr lang="en-US" dirty="0">
                <a:cs typeface="Calibri"/>
              </a:rPr>
              <a:t>Contacts: On ne </a:t>
            </a:r>
            <a:r>
              <a:rPr lang="en-US" err="1">
                <a:cs typeface="Calibri"/>
              </a:rPr>
              <a:t>peut</a:t>
            </a:r>
            <a:r>
              <a:rPr lang="en-US" dirty="0">
                <a:cs typeface="Calibri"/>
              </a:rPr>
              <a:t> jamais forcer deux </a:t>
            </a:r>
            <a:r>
              <a:rPr lang="en-US" err="1">
                <a:cs typeface="Calibri"/>
              </a:rPr>
              <a:t>personnes</a:t>
            </a:r>
            <a:r>
              <a:rPr lang="en-US" dirty="0">
                <a:cs typeface="Calibri"/>
              </a:rPr>
              <a:t> à </a:t>
            </a:r>
            <a:r>
              <a:rPr lang="en-US" err="1">
                <a:cs typeface="Calibri"/>
              </a:rPr>
              <a:t>avoir</a:t>
            </a:r>
            <a:r>
              <a:rPr lang="en-US" dirty="0">
                <a:cs typeface="Calibri"/>
              </a:rPr>
              <a:t> de contact entre </a:t>
            </a:r>
            <a:r>
              <a:rPr lang="en-US" err="1">
                <a:cs typeface="Calibri"/>
              </a:rPr>
              <a:t>elles</a:t>
            </a:r>
            <a:r>
              <a:rPr lang="en-US" dirty="0">
                <a:cs typeface="Calibri"/>
              </a:rPr>
              <a:t>, </a:t>
            </a:r>
            <a:r>
              <a:rPr lang="en-US" err="1">
                <a:cs typeface="Calibri"/>
              </a:rPr>
              <a:t>même</a:t>
            </a:r>
            <a:r>
              <a:rPr lang="en-US" dirty="0">
                <a:cs typeface="Calibri"/>
              </a:rPr>
              <a:t> </a:t>
            </a:r>
            <a:r>
              <a:rPr lang="en-US" err="1">
                <a:cs typeface="Calibri"/>
              </a:rPr>
              <a:t>si</a:t>
            </a:r>
            <a:r>
              <a:rPr lang="en-US" dirty="0">
                <a:cs typeface="Calibri"/>
              </a:rPr>
              <a:t> </a:t>
            </a:r>
            <a:r>
              <a:rPr lang="en-US" err="1">
                <a:cs typeface="Calibri"/>
              </a:rPr>
              <a:t>l'une</a:t>
            </a:r>
            <a:r>
              <a:rPr lang="en-US" dirty="0">
                <a:cs typeface="Calibri"/>
              </a:rPr>
              <a:t> </a:t>
            </a:r>
            <a:r>
              <a:rPr lang="en-US" err="1">
                <a:cs typeface="Calibri"/>
              </a:rPr>
              <a:t>d'elles</a:t>
            </a:r>
            <a:r>
              <a:rPr lang="en-US" dirty="0">
                <a:cs typeface="Calibri"/>
              </a:rPr>
              <a:t> le </a:t>
            </a:r>
            <a:r>
              <a:rPr lang="en-US" err="1">
                <a:cs typeface="Calibri"/>
              </a:rPr>
              <a:t>veut</a:t>
            </a:r>
            <a:r>
              <a:rPr lang="en-US" dirty="0">
                <a:cs typeface="Calibri"/>
              </a:rPr>
              <a:t> </a:t>
            </a:r>
            <a:r>
              <a:rPr lang="en-US" err="1">
                <a:cs typeface="Calibri"/>
              </a:rPr>
              <a:t>vraiment</a:t>
            </a:r>
            <a:r>
              <a:rPr lang="en-US" dirty="0">
                <a:cs typeface="Calibri"/>
              </a:rPr>
              <a:t>, </a:t>
            </a:r>
            <a:r>
              <a:rPr lang="en-US" err="1">
                <a:cs typeface="Calibri"/>
              </a:rPr>
              <a:t>donc</a:t>
            </a:r>
            <a:r>
              <a:rPr lang="en-US" dirty="0">
                <a:cs typeface="Calibri"/>
              </a:rPr>
              <a:t> </a:t>
            </a:r>
            <a:r>
              <a:rPr lang="en-US" err="1">
                <a:cs typeface="Calibri"/>
              </a:rPr>
              <a:t>ce</a:t>
            </a:r>
            <a:r>
              <a:rPr lang="en-US" dirty="0">
                <a:cs typeface="Calibri"/>
              </a:rPr>
              <a:t> </a:t>
            </a:r>
            <a:r>
              <a:rPr lang="en-US" err="1">
                <a:cs typeface="Calibri"/>
              </a:rPr>
              <a:t>refus</a:t>
            </a:r>
            <a:r>
              <a:rPr lang="en-US" dirty="0">
                <a:cs typeface="Calibri"/>
              </a:rPr>
              <a:t> au contact </a:t>
            </a:r>
            <a:r>
              <a:rPr lang="en-US" err="1">
                <a:cs typeface="Calibri"/>
              </a:rPr>
              <a:t>là</a:t>
            </a:r>
            <a:r>
              <a:rPr lang="en-US" dirty="0">
                <a:cs typeface="Calibri"/>
              </a:rPr>
              <a:t> doit continuer </a:t>
            </a:r>
            <a:r>
              <a:rPr lang="en-US" err="1">
                <a:cs typeface="Calibri"/>
              </a:rPr>
              <a:t>d'etre</a:t>
            </a:r>
            <a:r>
              <a:rPr lang="en-US" dirty="0">
                <a:cs typeface="Calibri"/>
              </a:rPr>
              <a:t> </a:t>
            </a:r>
            <a:r>
              <a:rPr lang="en-US" err="1">
                <a:cs typeface="Calibri"/>
              </a:rPr>
              <a:t>respecté</a:t>
            </a:r>
            <a:r>
              <a:rPr lang="en-US" dirty="0">
                <a:cs typeface="Calibri"/>
              </a:rPr>
              <a:t>. Un parent bio </a:t>
            </a:r>
            <a:r>
              <a:rPr lang="en-US" err="1">
                <a:cs typeface="Calibri"/>
              </a:rPr>
              <a:t>dont</a:t>
            </a:r>
            <a:r>
              <a:rPr lang="en-US" dirty="0">
                <a:cs typeface="Calibri"/>
              </a:rPr>
              <a:t> </a:t>
            </a:r>
            <a:r>
              <a:rPr lang="en-US" err="1">
                <a:cs typeface="Calibri"/>
              </a:rPr>
              <a:t>l'identité</a:t>
            </a:r>
            <a:r>
              <a:rPr lang="en-US" dirty="0">
                <a:cs typeface="Calibri"/>
              </a:rPr>
              <a:t> </a:t>
            </a:r>
            <a:r>
              <a:rPr lang="en-US" err="1">
                <a:cs typeface="Calibri"/>
              </a:rPr>
              <a:t>va</a:t>
            </a:r>
            <a:r>
              <a:rPr lang="en-US" dirty="0">
                <a:cs typeface="Calibri"/>
              </a:rPr>
              <a:t> </a:t>
            </a:r>
            <a:r>
              <a:rPr lang="en-US" err="1">
                <a:cs typeface="Calibri"/>
              </a:rPr>
              <a:t>etre</a:t>
            </a:r>
            <a:r>
              <a:rPr lang="en-US" dirty="0">
                <a:cs typeface="Calibri"/>
              </a:rPr>
              <a:t> </a:t>
            </a:r>
            <a:r>
              <a:rPr lang="en-US" err="1">
                <a:cs typeface="Calibri"/>
              </a:rPr>
              <a:t>révélée</a:t>
            </a:r>
            <a:r>
              <a:rPr lang="en-US" dirty="0">
                <a:cs typeface="Calibri"/>
              </a:rPr>
              <a:t> à </a:t>
            </a:r>
            <a:r>
              <a:rPr lang="en-US" err="1">
                <a:cs typeface="Calibri"/>
              </a:rPr>
              <a:t>l'Adopté</a:t>
            </a:r>
            <a:r>
              <a:rPr lang="en-US" dirty="0">
                <a:cs typeface="Calibri"/>
              </a:rPr>
              <a:t> </a:t>
            </a:r>
            <a:r>
              <a:rPr lang="en-US" err="1">
                <a:cs typeface="Calibri"/>
              </a:rPr>
              <a:t>peut</a:t>
            </a:r>
            <a:r>
              <a:rPr lang="en-US" dirty="0">
                <a:cs typeface="Calibri"/>
              </a:rPr>
              <a:t> ne pas </a:t>
            </a:r>
            <a:r>
              <a:rPr lang="en-US" err="1">
                <a:cs typeface="Calibri"/>
              </a:rPr>
              <a:t>vouloir</a:t>
            </a:r>
            <a:r>
              <a:rPr lang="en-US" dirty="0">
                <a:cs typeface="Calibri"/>
              </a:rPr>
              <a:t> </a:t>
            </a:r>
            <a:r>
              <a:rPr lang="en-US" err="1">
                <a:cs typeface="Calibri"/>
              </a:rPr>
              <a:t>être</a:t>
            </a:r>
            <a:r>
              <a:rPr lang="en-US" dirty="0">
                <a:cs typeface="Calibri"/>
              </a:rPr>
              <a:t> </a:t>
            </a:r>
            <a:r>
              <a:rPr lang="en-US" err="1">
                <a:cs typeface="Calibri"/>
              </a:rPr>
              <a:t>contacté</a:t>
            </a:r>
            <a:r>
              <a:rPr lang="en-US" dirty="0">
                <a:cs typeface="Calibri"/>
              </a:rPr>
              <a:t> par </a:t>
            </a:r>
            <a:r>
              <a:rPr lang="en-US" err="1">
                <a:cs typeface="Calibri"/>
              </a:rPr>
              <a:t>ledit</a:t>
            </a:r>
            <a:r>
              <a:rPr lang="en-US" dirty="0">
                <a:cs typeface="Calibri"/>
              </a:rPr>
              <a:t> </a:t>
            </a:r>
            <a:r>
              <a:rPr lang="en-US" err="1">
                <a:cs typeface="Calibri"/>
              </a:rPr>
              <a:t>adopté</a:t>
            </a:r>
            <a:r>
              <a:rPr lang="en-US" dirty="0">
                <a:cs typeface="Calibri"/>
              </a:rPr>
              <a:t>. </a:t>
            </a:r>
            <a:r>
              <a:rPr lang="en-US" err="1">
                <a:cs typeface="Calibri"/>
              </a:rPr>
              <a:t>C'est</a:t>
            </a:r>
            <a:r>
              <a:rPr lang="en-US" dirty="0">
                <a:cs typeface="Calibri"/>
              </a:rPr>
              <a:t> cruel </a:t>
            </a:r>
            <a:r>
              <a:rPr lang="en-US" err="1">
                <a:cs typeface="Calibri"/>
              </a:rPr>
              <a:t>mais</a:t>
            </a:r>
            <a:r>
              <a:rPr lang="en-US" dirty="0">
                <a:cs typeface="Calibri"/>
              </a:rPr>
              <a:t> c </a:t>
            </a:r>
            <a:r>
              <a:rPr lang="en-US" err="1">
                <a:cs typeface="Calibri"/>
              </a:rPr>
              <a:t>comme</a:t>
            </a:r>
            <a:r>
              <a:rPr lang="en-US" dirty="0">
                <a:cs typeface="Calibri"/>
              </a:rPr>
              <a:t> ca. On se </a:t>
            </a:r>
            <a:r>
              <a:rPr lang="en-US" err="1">
                <a:cs typeface="Calibri"/>
              </a:rPr>
              <a:t>rappelera</a:t>
            </a:r>
            <a:r>
              <a:rPr lang="en-US" dirty="0">
                <a:cs typeface="Calibri"/>
              </a:rPr>
              <a:t> meme </a:t>
            </a:r>
            <a:r>
              <a:rPr lang="en-US" err="1">
                <a:cs typeface="Calibri"/>
              </a:rPr>
              <a:t>aussi</a:t>
            </a:r>
            <a:r>
              <a:rPr lang="en-US" dirty="0">
                <a:cs typeface="Calibri"/>
              </a:rPr>
              <a:t> que la </a:t>
            </a:r>
            <a:r>
              <a:rPr lang="en-US" err="1">
                <a:cs typeface="Calibri"/>
              </a:rPr>
              <a:t>personne</a:t>
            </a:r>
            <a:r>
              <a:rPr lang="en-US" dirty="0">
                <a:cs typeface="Calibri"/>
              </a:rPr>
              <a:t> qui ne le </a:t>
            </a:r>
            <a:r>
              <a:rPr lang="en-US" err="1">
                <a:cs typeface="Calibri"/>
              </a:rPr>
              <a:t>respecte</a:t>
            </a:r>
            <a:r>
              <a:rPr lang="en-US" dirty="0">
                <a:cs typeface="Calibri"/>
              </a:rPr>
              <a:t> pas le </a:t>
            </a:r>
            <a:r>
              <a:rPr lang="en-US" err="1">
                <a:cs typeface="Calibri"/>
              </a:rPr>
              <a:t>refus</a:t>
            </a:r>
            <a:r>
              <a:rPr lang="en-US" dirty="0">
                <a:cs typeface="Calibri"/>
              </a:rPr>
              <a:t> au contact </a:t>
            </a:r>
            <a:r>
              <a:rPr lang="en-US" err="1">
                <a:cs typeface="Calibri"/>
              </a:rPr>
              <a:t>s'expose</a:t>
            </a:r>
            <a:r>
              <a:rPr lang="en-US" dirty="0">
                <a:cs typeface="Calibri"/>
              </a:rPr>
              <a:t> à des </a:t>
            </a:r>
            <a:r>
              <a:rPr lang="en-US" err="1">
                <a:cs typeface="Calibri"/>
              </a:rPr>
              <a:t>dommages</a:t>
            </a:r>
            <a:r>
              <a:rPr lang="en-US" dirty="0">
                <a:cs typeface="Calibri"/>
              </a:rPr>
              <a:t> </a:t>
            </a:r>
            <a:r>
              <a:rPr lang="en-US" err="1">
                <a:cs typeface="Calibri"/>
              </a:rPr>
              <a:t>intérêts</a:t>
            </a:r>
            <a:r>
              <a:rPr lang="en-US" dirty="0">
                <a:cs typeface="Calibri"/>
              </a:rPr>
              <a:t> </a:t>
            </a:r>
            <a:r>
              <a:rPr lang="en-US" err="1">
                <a:cs typeface="Calibri"/>
              </a:rPr>
              <a:t>notamment</a:t>
            </a:r>
            <a:r>
              <a:rPr lang="en-US" dirty="0">
                <a:cs typeface="Calibri"/>
              </a:rPr>
              <a:t> </a:t>
            </a:r>
            <a:r>
              <a:rPr lang="en-US" err="1">
                <a:cs typeface="Calibri"/>
              </a:rPr>
              <a:t>punitifs</a:t>
            </a:r>
            <a:r>
              <a:rPr lang="en-US" dirty="0">
                <a:cs typeface="Calibri"/>
              </a:rPr>
              <a:t> (</a:t>
            </a:r>
            <a:r>
              <a:rPr lang="en-US" err="1">
                <a:cs typeface="Calibri"/>
              </a:rPr>
              <a:t>prévu</a:t>
            </a:r>
            <a:r>
              <a:rPr lang="en-US" dirty="0">
                <a:cs typeface="Calibri"/>
              </a:rPr>
              <a:t> au CCQ). La dessus, le PL113 et le PL2 </a:t>
            </a:r>
            <a:r>
              <a:rPr lang="en-US" err="1">
                <a:cs typeface="Calibri"/>
              </a:rPr>
              <a:t>n'ont</a:t>
            </a:r>
            <a:r>
              <a:rPr lang="en-US" dirty="0">
                <a:cs typeface="Calibri"/>
              </a:rPr>
              <a:t> </a:t>
            </a:r>
            <a:r>
              <a:rPr lang="en-US" err="1">
                <a:cs typeface="Calibri"/>
              </a:rPr>
              <a:t>rien</a:t>
            </a:r>
            <a:r>
              <a:rPr lang="en-US" dirty="0">
                <a:cs typeface="Calibri"/>
              </a:rPr>
              <a:t> </a:t>
            </a:r>
            <a:r>
              <a:rPr lang="en-US" err="1">
                <a:cs typeface="Calibri"/>
              </a:rPr>
              <a:t>changé</a:t>
            </a:r>
            <a:r>
              <a:rPr lang="en-US" dirty="0">
                <a:cs typeface="Calibri"/>
              </a:rPr>
              <a:t> :le </a:t>
            </a:r>
            <a:r>
              <a:rPr lang="en-US" err="1">
                <a:cs typeface="Calibri"/>
              </a:rPr>
              <a:t>refus</a:t>
            </a:r>
            <a:r>
              <a:rPr lang="en-US" dirty="0">
                <a:cs typeface="Calibri"/>
              </a:rPr>
              <a:t> au contact </a:t>
            </a:r>
            <a:r>
              <a:rPr lang="en-US" err="1">
                <a:cs typeface="Calibri"/>
              </a:rPr>
              <a:t>va</a:t>
            </a:r>
            <a:r>
              <a:rPr lang="en-US" dirty="0">
                <a:cs typeface="Calibri"/>
              </a:rPr>
              <a:t> </a:t>
            </a:r>
            <a:r>
              <a:rPr lang="en-US" err="1">
                <a:cs typeface="Calibri"/>
              </a:rPr>
              <a:t>être</a:t>
            </a:r>
            <a:r>
              <a:rPr lang="en-US" dirty="0">
                <a:cs typeface="Calibri"/>
              </a:rPr>
              <a:t> </a:t>
            </a:r>
            <a:r>
              <a:rPr lang="en-US" err="1">
                <a:cs typeface="Calibri"/>
              </a:rPr>
              <a:t>respecté</a:t>
            </a:r>
            <a:r>
              <a:rPr lang="en-US" dirty="0">
                <a:cs typeface="Calibri"/>
              </a:rPr>
              <a:t>. </a:t>
            </a:r>
            <a:endParaRPr lang="en-US" dirty="0">
              <a:ea typeface="Calibri"/>
              <a:cs typeface="Calibri"/>
            </a:endParaRPr>
          </a:p>
          <a:p>
            <a:endParaRPr lang="en-US">
              <a:cs typeface="Calibri"/>
            </a:endParaRPr>
          </a:p>
          <a:p>
            <a:r>
              <a:rPr lang="en-US" dirty="0">
                <a:cs typeface="Calibri"/>
              </a:rPr>
              <a:t>Par rapport au droit de </a:t>
            </a:r>
            <a:r>
              <a:rPr lang="en-US" err="1">
                <a:cs typeface="Calibri"/>
              </a:rPr>
              <a:t>refus</a:t>
            </a:r>
            <a:r>
              <a:rPr lang="en-US" dirty="0">
                <a:cs typeface="Calibri"/>
              </a:rPr>
              <a:t> </a:t>
            </a:r>
            <a:r>
              <a:rPr lang="en-US" err="1">
                <a:cs typeface="Calibri"/>
              </a:rPr>
              <a:t>concernant</a:t>
            </a:r>
            <a:r>
              <a:rPr lang="en-US" dirty="0">
                <a:cs typeface="Calibri"/>
              </a:rPr>
              <a:t> la communication de son </a:t>
            </a:r>
            <a:r>
              <a:rPr lang="en-US" err="1">
                <a:cs typeface="Calibri"/>
              </a:rPr>
              <a:t>identité</a:t>
            </a:r>
            <a:r>
              <a:rPr lang="en-US" dirty="0">
                <a:cs typeface="Calibri"/>
              </a:rPr>
              <a:t>: PL 113 a </a:t>
            </a:r>
            <a:r>
              <a:rPr lang="en-US" err="1">
                <a:cs typeface="Calibri"/>
              </a:rPr>
              <a:t>introduit</a:t>
            </a:r>
            <a:r>
              <a:rPr lang="en-US" dirty="0">
                <a:cs typeface="Calibri"/>
              </a:rPr>
              <a:t> la </a:t>
            </a:r>
            <a:r>
              <a:rPr lang="en-US" err="1">
                <a:cs typeface="Calibri"/>
              </a:rPr>
              <a:t>règle</a:t>
            </a:r>
            <a:r>
              <a:rPr lang="en-US" dirty="0">
                <a:cs typeface="Calibri"/>
              </a:rPr>
              <a:t>, </a:t>
            </a:r>
            <a:r>
              <a:rPr lang="en-US" err="1">
                <a:cs typeface="Calibri"/>
              </a:rPr>
              <a:t>critiquée</a:t>
            </a:r>
            <a:r>
              <a:rPr lang="en-US" dirty="0">
                <a:cs typeface="Calibri"/>
              </a:rPr>
              <a:t>, que le parent </a:t>
            </a:r>
            <a:r>
              <a:rPr lang="en-US" err="1">
                <a:cs typeface="Calibri"/>
              </a:rPr>
              <a:t>d'origine</a:t>
            </a:r>
            <a:r>
              <a:rPr lang="en-US" dirty="0">
                <a:cs typeface="Calibri"/>
              </a:rPr>
              <a:t> a 12 </a:t>
            </a:r>
            <a:r>
              <a:rPr lang="en-US" err="1">
                <a:cs typeface="Calibri"/>
              </a:rPr>
              <a:t>mois</a:t>
            </a:r>
            <a:r>
              <a:rPr lang="en-US" dirty="0">
                <a:cs typeface="Calibri"/>
              </a:rPr>
              <a:t> de la naissance de </a:t>
            </a:r>
            <a:r>
              <a:rPr lang="en-US" err="1">
                <a:cs typeface="Calibri"/>
              </a:rPr>
              <a:t>l'E</a:t>
            </a:r>
            <a:r>
              <a:rPr lang="en-US" dirty="0">
                <a:cs typeface="Calibri"/>
              </a:rPr>
              <a:t> pour </a:t>
            </a:r>
            <a:r>
              <a:rPr lang="en-US" err="1">
                <a:cs typeface="Calibri"/>
              </a:rPr>
              <a:t>inscrire</a:t>
            </a:r>
            <a:r>
              <a:rPr lang="en-US" dirty="0">
                <a:cs typeface="Calibri"/>
              </a:rPr>
              <a:t> un </a:t>
            </a:r>
            <a:r>
              <a:rPr lang="en-US" err="1">
                <a:cs typeface="Calibri"/>
              </a:rPr>
              <a:t>refus</a:t>
            </a:r>
            <a:r>
              <a:rPr lang="en-US" dirty="0">
                <a:cs typeface="Calibri"/>
              </a:rPr>
              <a:t> à la communication de son </a:t>
            </a:r>
            <a:r>
              <a:rPr lang="en-US" err="1">
                <a:cs typeface="Calibri"/>
              </a:rPr>
              <a:t>identité</a:t>
            </a:r>
            <a:r>
              <a:rPr lang="en-US" dirty="0">
                <a:cs typeface="Calibri"/>
              </a:rPr>
              <a:t>. Ce </a:t>
            </a:r>
            <a:r>
              <a:rPr lang="en-US" err="1">
                <a:cs typeface="Calibri"/>
              </a:rPr>
              <a:t>délai</a:t>
            </a:r>
            <a:r>
              <a:rPr lang="en-US" dirty="0">
                <a:cs typeface="Calibri"/>
              </a:rPr>
              <a:t> </a:t>
            </a:r>
            <a:r>
              <a:rPr lang="en-US" err="1">
                <a:cs typeface="Calibri"/>
              </a:rPr>
              <a:t>est</a:t>
            </a:r>
            <a:r>
              <a:rPr lang="en-US" dirty="0">
                <a:cs typeface="Calibri"/>
              </a:rPr>
              <a:t> </a:t>
            </a:r>
            <a:r>
              <a:rPr lang="en-US" err="1">
                <a:cs typeface="Calibri"/>
              </a:rPr>
              <a:t>maintenant</a:t>
            </a:r>
            <a:r>
              <a:rPr lang="en-US" dirty="0">
                <a:cs typeface="Calibri"/>
              </a:rPr>
              <a:t> </a:t>
            </a:r>
            <a:r>
              <a:rPr lang="en-US" err="1">
                <a:cs typeface="Calibri"/>
              </a:rPr>
              <a:t>réduit</a:t>
            </a:r>
            <a:r>
              <a:rPr lang="en-US" dirty="0">
                <a:cs typeface="Calibri"/>
              </a:rPr>
              <a:t> à 30 </a:t>
            </a:r>
            <a:r>
              <a:rPr lang="en-US" err="1">
                <a:cs typeface="Calibri"/>
              </a:rPr>
              <a:t>jours</a:t>
            </a:r>
            <a:r>
              <a:rPr lang="en-US" dirty="0">
                <a:cs typeface="Calibri"/>
              </a:rPr>
              <a:t> de la naissance de </a:t>
            </a:r>
            <a:r>
              <a:rPr lang="en-US" err="1">
                <a:cs typeface="Calibri"/>
              </a:rPr>
              <a:t>l'E</a:t>
            </a:r>
            <a:r>
              <a:rPr lang="en-US" dirty="0">
                <a:cs typeface="Calibri"/>
              </a:rPr>
              <a:t> par le PL 2. Donc le parent qui </a:t>
            </a:r>
            <a:r>
              <a:rPr lang="en-US" err="1">
                <a:cs typeface="Calibri"/>
              </a:rPr>
              <a:t>souhaite</a:t>
            </a:r>
            <a:r>
              <a:rPr lang="en-US" dirty="0">
                <a:cs typeface="Calibri"/>
              </a:rPr>
              <a:t> </a:t>
            </a:r>
            <a:r>
              <a:rPr lang="en-US" err="1">
                <a:cs typeface="Calibri"/>
              </a:rPr>
              <a:t>garder</a:t>
            </a:r>
            <a:r>
              <a:rPr lang="en-US" dirty="0">
                <a:cs typeface="Calibri"/>
              </a:rPr>
              <a:t> son </a:t>
            </a:r>
            <a:r>
              <a:rPr lang="en-US" err="1">
                <a:cs typeface="Calibri"/>
              </a:rPr>
              <a:t>anonymat</a:t>
            </a:r>
            <a:r>
              <a:rPr lang="en-US" dirty="0">
                <a:cs typeface="Calibri"/>
              </a:rPr>
              <a:t> </a:t>
            </a:r>
            <a:r>
              <a:rPr lang="en-US" err="1">
                <a:cs typeface="Calibri"/>
              </a:rPr>
              <a:t>pourra</a:t>
            </a:r>
            <a:r>
              <a:rPr lang="en-US" dirty="0">
                <a:cs typeface="Calibri"/>
              </a:rPr>
              <a:t> continuer de le faire pour un certain temps, </a:t>
            </a:r>
            <a:r>
              <a:rPr lang="en-US" err="1">
                <a:cs typeface="Calibri"/>
              </a:rPr>
              <a:t>mais</a:t>
            </a:r>
            <a:r>
              <a:rPr lang="en-US" dirty="0">
                <a:cs typeface="Calibri"/>
              </a:rPr>
              <a:t> il aura </a:t>
            </a:r>
            <a:r>
              <a:rPr lang="en-US" err="1">
                <a:cs typeface="Calibri"/>
              </a:rPr>
              <a:t>moins</a:t>
            </a:r>
            <a:r>
              <a:rPr lang="en-US" dirty="0">
                <a:cs typeface="Calibri"/>
              </a:rPr>
              <a:t> de temps. Passé </a:t>
            </a:r>
            <a:r>
              <a:rPr lang="en-US" err="1">
                <a:cs typeface="Calibri"/>
              </a:rPr>
              <a:t>ce</a:t>
            </a:r>
            <a:r>
              <a:rPr lang="en-US" dirty="0">
                <a:cs typeface="Calibri"/>
              </a:rPr>
              <a:t> </a:t>
            </a:r>
            <a:r>
              <a:rPr lang="en-US" err="1">
                <a:cs typeface="Calibri"/>
              </a:rPr>
              <a:t>délai</a:t>
            </a:r>
            <a:r>
              <a:rPr lang="en-US" dirty="0">
                <a:cs typeface="Calibri"/>
              </a:rPr>
              <a:t> de 30jours de la naissance, il sera trop tard et le droit de </a:t>
            </a:r>
            <a:r>
              <a:rPr lang="en-US" err="1">
                <a:cs typeface="Calibri"/>
              </a:rPr>
              <a:t>refus</a:t>
            </a:r>
            <a:r>
              <a:rPr lang="en-US" dirty="0">
                <a:cs typeface="Calibri"/>
              </a:rPr>
              <a:t> </a:t>
            </a:r>
            <a:r>
              <a:rPr lang="en-US" err="1">
                <a:cs typeface="Calibri"/>
              </a:rPr>
              <a:t>disparait</a:t>
            </a:r>
            <a:r>
              <a:rPr lang="en-US" dirty="0">
                <a:cs typeface="Calibri"/>
              </a:rPr>
              <a:t>. Position du DPJ </a:t>
            </a:r>
            <a:r>
              <a:rPr lang="en-US" err="1">
                <a:cs typeface="Calibri"/>
              </a:rPr>
              <a:t>c'était</a:t>
            </a:r>
            <a:r>
              <a:rPr lang="en-US" dirty="0">
                <a:cs typeface="Calibri"/>
              </a:rPr>
              <a:t> que 30 </a:t>
            </a:r>
            <a:r>
              <a:rPr lang="en-US" err="1">
                <a:cs typeface="Calibri"/>
              </a:rPr>
              <a:t>jrs</a:t>
            </a:r>
            <a:r>
              <a:rPr lang="en-US" dirty="0">
                <a:cs typeface="Calibri"/>
              </a:rPr>
              <a:t> </a:t>
            </a:r>
            <a:r>
              <a:rPr lang="en-US" err="1">
                <a:cs typeface="Calibri"/>
              </a:rPr>
              <a:t>c'était</a:t>
            </a:r>
            <a:r>
              <a:rPr lang="en-US" dirty="0">
                <a:cs typeface="Calibri"/>
              </a:rPr>
              <a:t> court </a:t>
            </a:r>
            <a:r>
              <a:rPr lang="en-US" err="1">
                <a:cs typeface="Calibri"/>
              </a:rPr>
              <a:t>comme</a:t>
            </a:r>
            <a:r>
              <a:rPr lang="en-US" dirty="0">
                <a:cs typeface="Calibri"/>
              </a:rPr>
              <a:t> </a:t>
            </a:r>
            <a:r>
              <a:rPr lang="en-US" err="1">
                <a:cs typeface="Calibri"/>
              </a:rPr>
              <a:t>délai</a:t>
            </a:r>
            <a:r>
              <a:rPr lang="en-US" dirty="0">
                <a:cs typeface="Calibri"/>
              </a:rPr>
              <a:t> </a:t>
            </a:r>
            <a:r>
              <a:rPr lang="en-US" err="1">
                <a:cs typeface="Calibri"/>
              </a:rPr>
              <a:t>considérant</a:t>
            </a:r>
            <a:r>
              <a:rPr lang="en-US" dirty="0">
                <a:cs typeface="Calibri"/>
              </a:rPr>
              <a:t> le processus post partum difficile et les </a:t>
            </a:r>
            <a:r>
              <a:rPr lang="en-US" err="1">
                <a:cs typeface="Calibri"/>
              </a:rPr>
              <a:t>décisions</a:t>
            </a:r>
            <a:r>
              <a:rPr lang="en-US" dirty="0">
                <a:cs typeface="Calibri"/>
              </a:rPr>
              <a:t> </a:t>
            </a:r>
            <a:r>
              <a:rPr lang="en-US" err="1">
                <a:cs typeface="Calibri"/>
              </a:rPr>
              <a:t>difficiles</a:t>
            </a:r>
            <a:r>
              <a:rPr lang="en-US" dirty="0">
                <a:cs typeface="Calibri"/>
              </a:rPr>
              <a:t> </a:t>
            </a:r>
            <a:r>
              <a:rPr lang="en-US" err="1">
                <a:cs typeface="Calibri"/>
              </a:rPr>
              <a:t>auxquelles</a:t>
            </a:r>
            <a:r>
              <a:rPr lang="en-US" dirty="0">
                <a:cs typeface="Calibri"/>
              </a:rPr>
              <a:t> </a:t>
            </a:r>
            <a:r>
              <a:rPr lang="en-US" err="1">
                <a:cs typeface="Calibri"/>
              </a:rPr>
              <a:t>sont</a:t>
            </a:r>
            <a:r>
              <a:rPr lang="en-US" dirty="0">
                <a:cs typeface="Calibri"/>
              </a:rPr>
              <a:t> </a:t>
            </a:r>
            <a:r>
              <a:rPr lang="en-US" err="1">
                <a:cs typeface="Calibri"/>
              </a:rPr>
              <a:t>confrontées</a:t>
            </a:r>
            <a:r>
              <a:rPr lang="en-US" dirty="0">
                <a:cs typeface="Calibri"/>
              </a:rPr>
              <a:t> la mere qui </a:t>
            </a:r>
            <a:r>
              <a:rPr lang="en-US" err="1">
                <a:cs typeface="Calibri"/>
              </a:rPr>
              <a:t>donne</a:t>
            </a:r>
            <a:r>
              <a:rPr lang="en-US" dirty="0">
                <a:cs typeface="Calibri"/>
              </a:rPr>
              <a:t> naissance- DPJ </a:t>
            </a:r>
            <a:r>
              <a:rPr lang="en-US" err="1">
                <a:cs typeface="Calibri"/>
              </a:rPr>
              <a:t>souhaitait</a:t>
            </a:r>
            <a:r>
              <a:rPr lang="en-US" dirty="0">
                <a:cs typeface="Calibri"/>
              </a:rPr>
              <a:t> 90 </a:t>
            </a:r>
            <a:r>
              <a:rPr lang="en-US" err="1">
                <a:cs typeface="Calibri"/>
              </a:rPr>
              <a:t>jrs</a:t>
            </a:r>
            <a:r>
              <a:rPr lang="en-US" dirty="0">
                <a:cs typeface="Calibri"/>
              </a:rPr>
              <a:t> </a:t>
            </a:r>
            <a:r>
              <a:rPr lang="en-US" err="1">
                <a:cs typeface="Calibri"/>
              </a:rPr>
              <a:t>mais</a:t>
            </a:r>
            <a:r>
              <a:rPr lang="en-US" dirty="0">
                <a:cs typeface="Calibri"/>
              </a:rPr>
              <a:t> le </a:t>
            </a:r>
            <a:r>
              <a:rPr lang="en-US" err="1">
                <a:cs typeface="Calibri"/>
              </a:rPr>
              <a:t>législateur</a:t>
            </a:r>
            <a:r>
              <a:rPr lang="en-US" dirty="0">
                <a:cs typeface="Calibri"/>
              </a:rPr>
              <a:t> </a:t>
            </a:r>
            <a:r>
              <a:rPr lang="en-US" err="1">
                <a:cs typeface="Calibri"/>
              </a:rPr>
              <a:t>n'a</a:t>
            </a:r>
            <a:r>
              <a:rPr lang="en-US" dirty="0">
                <a:cs typeface="Calibri"/>
              </a:rPr>
              <a:t> pas </a:t>
            </a:r>
            <a:r>
              <a:rPr lang="en-US" err="1">
                <a:cs typeface="Calibri"/>
              </a:rPr>
              <a:t>suivi</a:t>
            </a:r>
            <a:r>
              <a:rPr lang="en-US" dirty="0">
                <a:cs typeface="Calibri"/>
              </a:rPr>
              <a:t>. </a:t>
            </a:r>
            <a:endParaRPr lang="en-US" b="1" dirty="0">
              <a:cs typeface="Calibri"/>
            </a:endParaRPr>
          </a:p>
          <a:p>
            <a:r>
              <a:rPr lang="en-US" dirty="0">
                <a:cs typeface="Calibri"/>
              </a:rPr>
              <a:t>EN PLUS, </a:t>
            </a:r>
            <a:r>
              <a:rPr lang="en-US" dirty="0" err="1">
                <a:cs typeface="Calibri"/>
              </a:rPr>
              <a:t>ce</a:t>
            </a:r>
            <a:r>
              <a:rPr lang="en-US" dirty="0">
                <a:cs typeface="Calibri"/>
              </a:rPr>
              <a:t> </a:t>
            </a:r>
            <a:r>
              <a:rPr lang="en-US" dirty="0" err="1">
                <a:cs typeface="Calibri"/>
              </a:rPr>
              <a:t>refus</a:t>
            </a:r>
            <a:r>
              <a:rPr lang="en-US" dirty="0">
                <a:cs typeface="Calibri"/>
              </a:rPr>
              <a:t> du parent </a:t>
            </a:r>
            <a:r>
              <a:rPr lang="en-US" dirty="0" err="1">
                <a:cs typeface="Calibri"/>
              </a:rPr>
              <a:t>cesse</a:t>
            </a:r>
            <a:r>
              <a:rPr lang="en-US" dirty="0">
                <a:cs typeface="Calibri"/>
              </a:rPr>
              <a:t> </a:t>
            </a:r>
            <a:r>
              <a:rPr lang="en-US" dirty="0" err="1">
                <a:cs typeface="Calibri"/>
              </a:rPr>
              <a:t>d'avoir</a:t>
            </a:r>
            <a:r>
              <a:rPr lang="en-US" dirty="0">
                <a:cs typeface="Calibri"/>
              </a:rPr>
              <a:t> </a:t>
            </a:r>
            <a:r>
              <a:rPr lang="en-US" dirty="0" err="1">
                <a:cs typeface="Calibri"/>
              </a:rPr>
              <a:t>effet</a:t>
            </a:r>
            <a:r>
              <a:rPr lang="en-US" dirty="0">
                <a:cs typeface="Calibri"/>
              </a:rPr>
              <a:t> </a:t>
            </a:r>
            <a:r>
              <a:rPr lang="en-US" dirty="0" err="1">
                <a:cs typeface="Calibri"/>
              </a:rPr>
              <a:t>quand</a:t>
            </a:r>
            <a:r>
              <a:rPr lang="en-US" dirty="0">
                <a:cs typeface="Calibri"/>
              </a:rPr>
              <a:t> </a:t>
            </a:r>
            <a:r>
              <a:rPr lang="en-US" dirty="0" err="1">
                <a:cs typeface="Calibri"/>
              </a:rPr>
              <a:t>l'adopté</a:t>
            </a:r>
            <a:r>
              <a:rPr lang="en-US" dirty="0">
                <a:cs typeface="Calibri"/>
              </a:rPr>
              <a:t> </a:t>
            </a:r>
            <a:r>
              <a:rPr lang="en-US" dirty="0" err="1">
                <a:cs typeface="Calibri"/>
              </a:rPr>
              <a:t>atteint</a:t>
            </a:r>
            <a:r>
              <a:rPr lang="en-US" dirty="0">
                <a:cs typeface="Calibri"/>
              </a:rPr>
              <a:t> 18 ans. </a:t>
            </a:r>
            <a:r>
              <a:rPr lang="en-US" dirty="0" err="1">
                <a:cs typeface="Calibri"/>
              </a:rPr>
              <a:t>L'anonymat</a:t>
            </a:r>
            <a:r>
              <a:rPr lang="en-US" dirty="0">
                <a:cs typeface="Calibri"/>
              </a:rPr>
              <a:t> ne </a:t>
            </a:r>
            <a:r>
              <a:rPr lang="en-US" dirty="0" err="1">
                <a:cs typeface="Calibri"/>
              </a:rPr>
              <a:t>va</a:t>
            </a:r>
            <a:r>
              <a:rPr lang="en-US" dirty="0">
                <a:cs typeface="Calibri"/>
              </a:rPr>
              <a:t> </a:t>
            </a:r>
            <a:r>
              <a:rPr lang="en-US" dirty="0" err="1">
                <a:cs typeface="Calibri"/>
              </a:rPr>
              <a:t>être</a:t>
            </a:r>
            <a:r>
              <a:rPr lang="en-US" dirty="0">
                <a:cs typeface="Calibri"/>
              </a:rPr>
              <a:t> </a:t>
            </a:r>
            <a:r>
              <a:rPr lang="en-US" dirty="0" err="1">
                <a:cs typeface="Calibri"/>
              </a:rPr>
              <a:t>valide</a:t>
            </a:r>
            <a:r>
              <a:rPr lang="en-US" dirty="0">
                <a:cs typeface="Calibri"/>
              </a:rPr>
              <a:t> que pour 18 </a:t>
            </a:r>
            <a:r>
              <a:rPr lang="en-US" dirty="0" err="1">
                <a:cs typeface="Calibri"/>
              </a:rPr>
              <a:t>ans</a:t>
            </a:r>
            <a:r>
              <a:rPr lang="en-US" dirty="0">
                <a:cs typeface="Calibri"/>
              </a:rPr>
              <a:t> </a:t>
            </a:r>
            <a:r>
              <a:rPr lang="en-US" dirty="0" err="1">
                <a:cs typeface="Calibri"/>
              </a:rPr>
              <a:t>si</a:t>
            </a:r>
            <a:r>
              <a:rPr lang="en-US" dirty="0">
                <a:cs typeface="Calibri"/>
              </a:rPr>
              <a:t> on </a:t>
            </a:r>
            <a:r>
              <a:rPr lang="en-US" dirty="0" err="1">
                <a:cs typeface="Calibri"/>
              </a:rPr>
              <a:t>peut</a:t>
            </a:r>
            <a:r>
              <a:rPr lang="en-US" dirty="0">
                <a:cs typeface="Calibri"/>
              </a:rPr>
              <a:t> dire. </a:t>
            </a:r>
            <a:endParaRPr lang="en-US" b="1">
              <a:ea typeface="Calibri"/>
              <a:cs typeface="Calibri"/>
            </a:endParaRPr>
          </a:p>
          <a:p>
            <a:endParaRPr lang="en-US">
              <a:ea typeface="Calibri"/>
              <a:cs typeface="Calibri"/>
            </a:endParaRPr>
          </a:p>
          <a:p>
            <a:r>
              <a:rPr lang="en-US" dirty="0">
                <a:cs typeface="Calibri"/>
              </a:rPr>
              <a:t>Faut savoir </a:t>
            </a:r>
            <a:r>
              <a:rPr lang="en-US" err="1">
                <a:cs typeface="Calibri"/>
              </a:rPr>
              <a:t>aussi</a:t>
            </a:r>
            <a:r>
              <a:rPr lang="en-US" dirty="0">
                <a:cs typeface="Calibri"/>
              </a:rPr>
              <a:t> que meme le parent qui a </a:t>
            </a:r>
            <a:r>
              <a:rPr lang="en-US" err="1">
                <a:cs typeface="Calibri"/>
              </a:rPr>
              <a:t>inscrit</a:t>
            </a:r>
            <a:r>
              <a:rPr lang="en-US" dirty="0">
                <a:cs typeface="Calibri"/>
              </a:rPr>
              <a:t> un </a:t>
            </a:r>
            <a:r>
              <a:rPr lang="en-US" err="1">
                <a:cs typeface="Calibri"/>
              </a:rPr>
              <a:t>refus</a:t>
            </a:r>
            <a:r>
              <a:rPr lang="en-US" dirty="0">
                <a:cs typeface="Calibri"/>
              </a:rPr>
              <a:t> </a:t>
            </a:r>
            <a:r>
              <a:rPr lang="en-US" err="1">
                <a:cs typeface="Calibri"/>
              </a:rPr>
              <a:t>validement</a:t>
            </a:r>
            <a:r>
              <a:rPr lang="en-US" dirty="0">
                <a:cs typeface="Calibri"/>
              </a:rPr>
              <a:t> doit </a:t>
            </a:r>
            <a:r>
              <a:rPr lang="en-US" err="1">
                <a:cs typeface="Calibri"/>
              </a:rPr>
              <a:t>etre</a:t>
            </a:r>
            <a:r>
              <a:rPr lang="en-US" dirty="0">
                <a:cs typeface="Calibri"/>
              </a:rPr>
              <a:t> </a:t>
            </a:r>
            <a:r>
              <a:rPr lang="en-US" err="1">
                <a:cs typeface="Calibri"/>
              </a:rPr>
              <a:t>contacté</a:t>
            </a:r>
            <a:r>
              <a:rPr lang="en-US" dirty="0">
                <a:cs typeface="Calibri"/>
              </a:rPr>
              <a:t> </a:t>
            </a:r>
            <a:r>
              <a:rPr lang="en-US" err="1">
                <a:cs typeface="Calibri"/>
              </a:rPr>
              <a:t>en</a:t>
            </a:r>
            <a:r>
              <a:rPr lang="en-US" dirty="0">
                <a:cs typeface="Calibri"/>
              </a:rPr>
              <a:t> </a:t>
            </a:r>
            <a:r>
              <a:rPr lang="en-US" err="1">
                <a:cs typeface="Calibri"/>
              </a:rPr>
              <a:t>cas</a:t>
            </a:r>
            <a:r>
              <a:rPr lang="en-US" dirty="0">
                <a:cs typeface="Calibri"/>
              </a:rPr>
              <a:t> de </a:t>
            </a:r>
            <a:r>
              <a:rPr lang="en-US" err="1">
                <a:cs typeface="Calibri"/>
              </a:rPr>
              <a:t>demande</a:t>
            </a:r>
            <a:r>
              <a:rPr lang="en-US" dirty="0">
                <a:cs typeface="Calibri"/>
              </a:rPr>
              <a:t> pour </a:t>
            </a:r>
            <a:r>
              <a:rPr lang="en-US" err="1">
                <a:cs typeface="Calibri"/>
              </a:rPr>
              <a:t>vérifier</a:t>
            </a:r>
            <a:r>
              <a:rPr lang="en-US" dirty="0">
                <a:cs typeface="Calibri"/>
              </a:rPr>
              <a:t> </a:t>
            </a:r>
            <a:r>
              <a:rPr lang="en-US" err="1">
                <a:cs typeface="Calibri"/>
              </a:rPr>
              <a:t>s'il</a:t>
            </a:r>
            <a:r>
              <a:rPr lang="en-US" dirty="0">
                <a:cs typeface="Calibri"/>
              </a:rPr>
              <a:t> </a:t>
            </a:r>
            <a:r>
              <a:rPr lang="en-US" err="1">
                <a:cs typeface="Calibri"/>
              </a:rPr>
              <a:t>maintient</a:t>
            </a:r>
            <a:r>
              <a:rPr lang="en-US" dirty="0">
                <a:cs typeface="Calibri"/>
              </a:rPr>
              <a:t> </a:t>
            </a:r>
            <a:r>
              <a:rPr lang="en-US" err="1">
                <a:cs typeface="Calibri"/>
              </a:rPr>
              <a:t>ou</a:t>
            </a:r>
            <a:r>
              <a:rPr lang="en-US" dirty="0">
                <a:cs typeface="Calibri"/>
              </a:rPr>
              <a:t> non son </a:t>
            </a:r>
            <a:r>
              <a:rPr lang="en-US" err="1">
                <a:cs typeface="Calibri"/>
              </a:rPr>
              <a:t>refus</a:t>
            </a:r>
            <a:r>
              <a:rPr lang="en-US" dirty="0">
                <a:cs typeface="Calibri"/>
              </a:rPr>
              <a:t>. Et de plus un </a:t>
            </a:r>
            <a:r>
              <a:rPr lang="en-US" err="1">
                <a:cs typeface="Calibri"/>
              </a:rPr>
              <a:t>refus</a:t>
            </a:r>
            <a:r>
              <a:rPr lang="en-US" dirty="0">
                <a:cs typeface="Calibri"/>
              </a:rPr>
              <a:t> </a:t>
            </a:r>
            <a:r>
              <a:rPr lang="en-US" err="1">
                <a:cs typeface="Calibri"/>
              </a:rPr>
              <a:t>peut</a:t>
            </a:r>
            <a:r>
              <a:rPr lang="en-US" dirty="0">
                <a:cs typeface="Calibri"/>
              </a:rPr>
              <a:t> </a:t>
            </a:r>
            <a:r>
              <a:rPr lang="en-US" err="1">
                <a:cs typeface="Calibri"/>
              </a:rPr>
              <a:t>être</a:t>
            </a:r>
            <a:r>
              <a:rPr lang="en-US" dirty="0">
                <a:cs typeface="Calibri"/>
              </a:rPr>
              <a:t> </a:t>
            </a:r>
            <a:r>
              <a:rPr lang="en-US" err="1">
                <a:cs typeface="Calibri"/>
              </a:rPr>
              <a:t>retiré</a:t>
            </a:r>
            <a:r>
              <a:rPr lang="en-US" dirty="0">
                <a:cs typeface="Calibri"/>
              </a:rPr>
              <a:t> à tout moment. </a:t>
            </a:r>
            <a:endParaRPr lang="en-US" b="1" u="sng" dirty="0">
              <a:cs typeface="Calibri"/>
            </a:endParaRPr>
          </a:p>
          <a:p>
            <a:endParaRPr lang="en-US" b="1" u="sng">
              <a:cs typeface="Calibri"/>
            </a:endParaRPr>
          </a:p>
          <a:p>
            <a:r>
              <a:rPr lang="en-US" b="1" u="sng" dirty="0">
                <a:cs typeface="Calibri"/>
              </a:rPr>
              <a:t>Il faut </a:t>
            </a:r>
            <a:r>
              <a:rPr lang="en-US" b="1" u="sng" err="1">
                <a:cs typeface="Calibri"/>
              </a:rPr>
              <a:t>retenir</a:t>
            </a:r>
            <a:r>
              <a:rPr lang="en-US" b="1" u="sng" dirty="0">
                <a:cs typeface="Calibri"/>
              </a:rPr>
              <a:t> que la </a:t>
            </a:r>
            <a:r>
              <a:rPr lang="en-US" b="1" u="sng" err="1">
                <a:cs typeface="Calibri"/>
              </a:rPr>
              <a:t>règle</a:t>
            </a:r>
            <a:r>
              <a:rPr lang="en-US" b="1" u="sng" dirty="0">
                <a:cs typeface="Calibri"/>
              </a:rPr>
              <a:t> </a:t>
            </a:r>
            <a:r>
              <a:rPr lang="en-US" b="1" u="sng" err="1">
                <a:cs typeface="Calibri"/>
              </a:rPr>
              <a:t>générale</a:t>
            </a:r>
            <a:r>
              <a:rPr lang="en-US" b="1" u="sng" dirty="0">
                <a:cs typeface="Calibri"/>
              </a:rPr>
              <a:t> </a:t>
            </a:r>
            <a:r>
              <a:rPr lang="en-US" b="1" u="sng" err="1">
                <a:cs typeface="Calibri"/>
              </a:rPr>
              <a:t>désormais</a:t>
            </a:r>
            <a:r>
              <a:rPr lang="en-US" b="1" u="sng" dirty="0">
                <a:cs typeface="Calibri"/>
              </a:rPr>
              <a:t> </a:t>
            </a:r>
            <a:r>
              <a:rPr lang="en-US" b="1" u="sng" err="1">
                <a:cs typeface="Calibri"/>
              </a:rPr>
              <a:t>c'est</a:t>
            </a:r>
            <a:r>
              <a:rPr lang="en-US" b="1" u="sng" dirty="0">
                <a:cs typeface="Calibri"/>
              </a:rPr>
              <a:t> que </a:t>
            </a:r>
            <a:r>
              <a:rPr lang="en-US" b="1" u="sng" err="1">
                <a:cs typeface="Calibri"/>
              </a:rPr>
              <a:t>l'adopté</a:t>
            </a:r>
            <a:r>
              <a:rPr lang="en-US" b="1" u="sng" dirty="0">
                <a:cs typeface="Calibri"/>
              </a:rPr>
              <a:t> a le droit de </a:t>
            </a:r>
            <a:r>
              <a:rPr lang="en-US" b="1" u="sng" err="1">
                <a:cs typeface="Calibri"/>
              </a:rPr>
              <a:t>connaitre</a:t>
            </a:r>
            <a:r>
              <a:rPr lang="en-US" b="1" u="sng" dirty="0">
                <a:cs typeface="Calibri"/>
              </a:rPr>
              <a:t> </a:t>
            </a:r>
            <a:r>
              <a:rPr lang="en-US" b="1" u="sng" err="1">
                <a:cs typeface="Calibri"/>
              </a:rPr>
              <a:t>l'identité</a:t>
            </a:r>
            <a:r>
              <a:rPr lang="en-US" b="1" u="sng" dirty="0">
                <a:cs typeface="Calibri"/>
              </a:rPr>
              <a:t> de son parent </a:t>
            </a:r>
            <a:r>
              <a:rPr lang="en-US" b="1" u="sng" err="1">
                <a:cs typeface="Calibri"/>
              </a:rPr>
              <a:t>d'origine</a:t>
            </a:r>
            <a:r>
              <a:rPr lang="en-US" b="1" u="sng" dirty="0">
                <a:cs typeface="Calibri"/>
              </a:rPr>
              <a:t> et vice versa – il y a </a:t>
            </a:r>
            <a:r>
              <a:rPr lang="en-US" b="1" u="sng" err="1">
                <a:cs typeface="Calibri"/>
              </a:rPr>
              <a:t>donc</a:t>
            </a:r>
            <a:r>
              <a:rPr lang="en-US" b="1" u="sng" dirty="0">
                <a:cs typeface="Calibri"/>
              </a:rPr>
              <a:t> un </a:t>
            </a:r>
            <a:r>
              <a:rPr lang="en-US" b="1" u="sng" err="1">
                <a:cs typeface="Calibri"/>
              </a:rPr>
              <a:t>vrai</a:t>
            </a:r>
            <a:r>
              <a:rPr lang="en-US" b="1" u="sng" dirty="0">
                <a:cs typeface="Calibri"/>
              </a:rPr>
              <a:t> renversement par rapport à </a:t>
            </a:r>
            <a:r>
              <a:rPr lang="en-US" b="1" u="sng" err="1">
                <a:cs typeface="Calibri"/>
              </a:rPr>
              <a:t>avant</a:t>
            </a:r>
            <a:endParaRPr lang="en-US" b="1" u="sng">
              <a:ea typeface="Calibri"/>
              <a:cs typeface="Calibri"/>
            </a:endParaRPr>
          </a:p>
          <a:p>
            <a:endParaRPr lang="en-US" b="1" u="sng">
              <a:ea typeface="Calibri"/>
              <a:cs typeface="Calibri"/>
            </a:endParaRPr>
          </a:p>
          <a:p>
            <a:r>
              <a:rPr lang="en-US" dirty="0">
                <a:ea typeface="Calibri" panose="020F0502020204030204"/>
                <a:cs typeface="Calibri"/>
              </a:rPr>
              <a:t>Le parent, pour les adoptions </a:t>
            </a:r>
            <a:r>
              <a:rPr lang="en-US" dirty="0" err="1">
                <a:ea typeface="Calibri" panose="020F0502020204030204"/>
                <a:cs typeface="Calibri"/>
              </a:rPr>
              <a:t>antérieures</a:t>
            </a:r>
            <a:r>
              <a:rPr lang="en-US" dirty="0">
                <a:ea typeface="Calibri" panose="020F0502020204030204"/>
                <a:cs typeface="Calibri"/>
              </a:rPr>
              <a:t> au 16 </a:t>
            </a:r>
            <a:r>
              <a:rPr lang="en-US" dirty="0" err="1">
                <a:ea typeface="Calibri" panose="020F0502020204030204"/>
                <a:cs typeface="Calibri"/>
              </a:rPr>
              <a:t>juin</a:t>
            </a:r>
            <a:r>
              <a:rPr lang="en-US" dirty="0">
                <a:ea typeface="Calibri" panose="020F0502020204030204"/>
                <a:cs typeface="Calibri"/>
              </a:rPr>
              <a:t> 2018, </a:t>
            </a:r>
            <a:r>
              <a:rPr lang="en-US" dirty="0" err="1">
                <a:ea typeface="Calibri" panose="020F0502020204030204"/>
                <a:cs typeface="Calibri"/>
              </a:rPr>
              <a:t>perd</a:t>
            </a:r>
            <a:r>
              <a:rPr lang="en-US" dirty="0">
                <a:ea typeface="Calibri" panose="020F0502020204030204"/>
                <a:cs typeface="Calibri"/>
              </a:rPr>
              <a:t> le droit </a:t>
            </a:r>
            <a:r>
              <a:rPr lang="en-US" dirty="0" err="1">
                <a:ea typeface="Calibri" panose="020F0502020204030204"/>
                <a:cs typeface="Calibri"/>
              </a:rPr>
              <a:t>qu'il</a:t>
            </a:r>
            <a:r>
              <a:rPr lang="en-US" dirty="0">
                <a:ea typeface="Calibri" panose="020F0502020204030204"/>
                <a:cs typeface="Calibri"/>
              </a:rPr>
              <a:t> </a:t>
            </a:r>
            <a:r>
              <a:rPr lang="en-US" dirty="0" err="1">
                <a:ea typeface="Calibri" panose="020F0502020204030204"/>
                <a:cs typeface="Calibri"/>
              </a:rPr>
              <a:t>avait</a:t>
            </a:r>
            <a:r>
              <a:rPr lang="en-US" dirty="0">
                <a:ea typeface="Calibri" panose="020F0502020204030204"/>
                <a:cs typeface="Calibri"/>
              </a:rPr>
              <a:t> </a:t>
            </a:r>
            <a:r>
              <a:rPr lang="en-US" dirty="0" err="1">
                <a:ea typeface="Calibri" panose="020F0502020204030204"/>
                <a:cs typeface="Calibri"/>
              </a:rPr>
              <a:t>avant</a:t>
            </a:r>
            <a:r>
              <a:rPr lang="en-US" dirty="0">
                <a:ea typeface="Calibri" panose="020F0502020204030204"/>
                <a:cs typeface="Calibri"/>
              </a:rPr>
              <a:t> </a:t>
            </a:r>
            <a:r>
              <a:rPr lang="en-US" dirty="0" err="1">
                <a:ea typeface="Calibri" panose="020F0502020204030204"/>
                <a:cs typeface="Calibri"/>
              </a:rPr>
              <a:t>d'inscrire</a:t>
            </a:r>
            <a:r>
              <a:rPr lang="en-US" dirty="0">
                <a:ea typeface="Calibri" panose="020F0502020204030204"/>
                <a:cs typeface="Calibri"/>
              </a:rPr>
              <a:t> un </a:t>
            </a:r>
            <a:r>
              <a:rPr lang="en-US" dirty="0" err="1">
                <a:ea typeface="Calibri" panose="020F0502020204030204"/>
                <a:cs typeface="Calibri"/>
              </a:rPr>
              <a:t>refus</a:t>
            </a:r>
            <a:r>
              <a:rPr lang="en-US" dirty="0">
                <a:ea typeface="Calibri" panose="020F0502020204030204"/>
                <a:cs typeface="Calibri"/>
              </a:rPr>
              <a:t> tant </a:t>
            </a:r>
            <a:r>
              <a:rPr lang="en-US" dirty="0" err="1">
                <a:ea typeface="Calibri" panose="020F0502020204030204"/>
                <a:cs typeface="Calibri"/>
              </a:rPr>
              <a:t>qu'une</a:t>
            </a:r>
            <a:r>
              <a:rPr lang="en-US" dirty="0">
                <a:ea typeface="Calibri" panose="020F0502020204030204"/>
                <a:cs typeface="Calibri"/>
              </a:rPr>
              <a:t> </a:t>
            </a:r>
            <a:r>
              <a:rPr lang="en-US" dirty="0" err="1">
                <a:ea typeface="Calibri" panose="020F0502020204030204"/>
                <a:cs typeface="Calibri"/>
              </a:rPr>
              <a:t>demande</a:t>
            </a:r>
            <a:r>
              <a:rPr lang="en-US" dirty="0">
                <a:ea typeface="Calibri" panose="020F0502020204030204"/>
                <a:cs typeface="Calibri"/>
              </a:rPr>
              <a:t> </a:t>
            </a:r>
            <a:r>
              <a:rPr lang="en-US" dirty="0" err="1">
                <a:ea typeface="Calibri" panose="020F0502020204030204"/>
                <a:cs typeface="Calibri"/>
              </a:rPr>
              <a:t>n'était</a:t>
            </a:r>
            <a:r>
              <a:rPr lang="en-US" dirty="0">
                <a:ea typeface="Calibri" panose="020F0502020204030204"/>
                <a:cs typeface="Calibri"/>
              </a:rPr>
              <a:t> pas </a:t>
            </a:r>
            <a:r>
              <a:rPr lang="en-US" dirty="0" err="1">
                <a:ea typeface="Calibri" panose="020F0502020204030204"/>
                <a:cs typeface="Calibri"/>
              </a:rPr>
              <a:t>faite</a:t>
            </a:r>
            <a:r>
              <a:rPr lang="en-US" dirty="0">
                <a:ea typeface="Calibri" panose="020F0502020204030204"/>
                <a:cs typeface="Calibri"/>
              </a:rPr>
              <a:t>; </a:t>
            </a:r>
            <a:r>
              <a:rPr lang="en-US" dirty="0" err="1">
                <a:ea typeface="Calibri" panose="020F0502020204030204"/>
                <a:cs typeface="Calibri"/>
              </a:rPr>
              <a:t>ce</a:t>
            </a:r>
            <a:r>
              <a:rPr lang="en-US" dirty="0">
                <a:ea typeface="Calibri" panose="020F0502020204030204"/>
                <a:cs typeface="Calibri"/>
              </a:rPr>
              <a:t> droit </a:t>
            </a:r>
            <a:r>
              <a:rPr lang="en-US" dirty="0" err="1">
                <a:ea typeface="Calibri" panose="020F0502020204030204"/>
                <a:cs typeface="Calibri"/>
              </a:rPr>
              <a:t>n'existe</a:t>
            </a:r>
            <a:r>
              <a:rPr lang="en-US" dirty="0">
                <a:ea typeface="Calibri" panose="020F0502020204030204"/>
                <a:cs typeface="Calibri"/>
              </a:rPr>
              <a:t> plus; non </a:t>
            </a:r>
            <a:r>
              <a:rPr lang="en-US" dirty="0" err="1">
                <a:ea typeface="Calibri" panose="020F0502020204030204"/>
                <a:cs typeface="Calibri"/>
              </a:rPr>
              <a:t>seulement</a:t>
            </a:r>
            <a:r>
              <a:rPr lang="en-US" dirty="0">
                <a:ea typeface="Calibri" panose="020F0502020204030204"/>
                <a:cs typeface="Calibri"/>
              </a:rPr>
              <a:t> il </a:t>
            </a:r>
            <a:r>
              <a:rPr lang="en-US" dirty="0" err="1">
                <a:ea typeface="Calibri" panose="020F0502020204030204"/>
                <a:cs typeface="Calibri"/>
              </a:rPr>
              <a:t>perd</a:t>
            </a:r>
            <a:r>
              <a:rPr lang="en-US" dirty="0">
                <a:ea typeface="Calibri" panose="020F0502020204030204"/>
                <a:cs typeface="Calibri"/>
              </a:rPr>
              <a:t> </a:t>
            </a:r>
            <a:r>
              <a:rPr lang="en-US" dirty="0" err="1">
                <a:ea typeface="Calibri" panose="020F0502020204030204"/>
                <a:cs typeface="Calibri"/>
              </a:rPr>
              <a:t>ce</a:t>
            </a:r>
            <a:r>
              <a:rPr lang="en-US" dirty="0">
                <a:ea typeface="Calibri" panose="020F0502020204030204"/>
                <a:cs typeface="Calibri"/>
              </a:rPr>
              <a:t> droit, </a:t>
            </a:r>
            <a:r>
              <a:rPr lang="en-US" dirty="0" err="1">
                <a:ea typeface="Calibri" panose="020F0502020204030204"/>
                <a:cs typeface="Calibri"/>
              </a:rPr>
              <a:t>mais</a:t>
            </a:r>
            <a:r>
              <a:rPr lang="en-US" dirty="0">
                <a:ea typeface="Calibri" panose="020F0502020204030204"/>
                <a:cs typeface="Calibri"/>
              </a:rPr>
              <a:t> le </a:t>
            </a:r>
            <a:r>
              <a:rPr lang="en-US" dirty="0" err="1">
                <a:ea typeface="Calibri" panose="020F0502020204030204"/>
                <a:cs typeface="Calibri"/>
              </a:rPr>
              <a:t>refus</a:t>
            </a:r>
            <a:r>
              <a:rPr lang="en-US" dirty="0">
                <a:ea typeface="Calibri" panose="020F0502020204030204"/>
                <a:cs typeface="Calibri"/>
              </a:rPr>
              <a:t> </a:t>
            </a:r>
            <a:r>
              <a:rPr lang="en-US" dirty="0" err="1">
                <a:ea typeface="Calibri" panose="020F0502020204030204"/>
                <a:cs typeface="Calibri"/>
              </a:rPr>
              <a:t>validement</a:t>
            </a:r>
            <a:r>
              <a:rPr lang="en-US" dirty="0">
                <a:ea typeface="Calibri" panose="020F0502020204030204"/>
                <a:cs typeface="Calibri"/>
              </a:rPr>
              <a:t> </a:t>
            </a:r>
            <a:r>
              <a:rPr lang="en-US" dirty="0" err="1">
                <a:ea typeface="Calibri" panose="020F0502020204030204"/>
                <a:cs typeface="Calibri"/>
              </a:rPr>
              <a:t>donné</a:t>
            </a:r>
            <a:r>
              <a:rPr lang="en-US" dirty="0">
                <a:ea typeface="Calibri" panose="020F0502020204030204"/>
                <a:cs typeface="Calibri"/>
              </a:rPr>
              <a:t> </a:t>
            </a:r>
            <a:r>
              <a:rPr lang="en-US" dirty="0" err="1">
                <a:ea typeface="Calibri" panose="020F0502020204030204"/>
                <a:cs typeface="Calibri"/>
              </a:rPr>
              <a:t>avant</a:t>
            </a:r>
            <a:r>
              <a:rPr lang="en-US" dirty="0">
                <a:ea typeface="Calibri" panose="020F0502020204030204"/>
                <a:cs typeface="Calibri"/>
              </a:rPr>
              <a:t> </a:t>
            </a:r>
            <a:r>
              <a:rPr lang="en-US" dirty="0" err="1">
                <a:ea typeface="Calibri" panose="020F0502020204030204"/>
                <a:cs typeface="Calibri"/>
              </a:rPr>
              <a:t>aujourd'hui</a:t>
            </a:r>
            <a:r>
              <a:rPr lang="en-US" dirty="0">
                <a:ea typeface="Calibri" panose="020F0502020204030204"/>
                <a:cs typeface="Calibri"/>
              </a:rPr>
              <a:t> </a:t>
            </a:r>
            <a:r>
              <a:rPr lang="en-US" dirty="0" err="1">
                <a:ea typeface="Calibri" panose="020F0502020204030204"/>
                <a:cs typeface="Calibri"/>
              </a:rPr>
              <a:t>cessera</a:t>
            </a:r>
            <a:r>
              <a:rPr lang="en-US" dirty="0">
                <a:ea typeface="Calibri" panose="020F0502020204030204"/>
                <a:cs typeface="Calibri"/>
              </a:rPr>
              <a:t> </a:t>
            </a:r>
            <a:r>
              <a:rPr lang="en-US" dirty="0" err="1">
                <a:ea typeface="Calibri" panose="020F0502020204030204"/>
                <a:cs typeface="Calibri"/>
              </a:rPr>
              <a:t>d'avoir</a:t>
            </a:r>
            <a:r>
              <a:rPr lang="en-US" dirty="0">
                <a:ea typeface="Calibri" panose="020F0502020204030204"/>
                <a:cs typeface="Calibri"/>
              </a:rPr>
              <a:t> </a:t>
            </a:r>
            <a:r>
              <a:rPr lang="en-US" dirty="0" err="1">
                <a:ea typeface="Calibri" panose="020F0502020204030204"/>
                <a:cs typeface="Calibri"/>
              </a:rPr>
              <a:t>effet</a:t>
            </a:r>
            <a:r>
              <a:rPr lang="en-US" dirty="0">
                <a:ea typeface="Calibri" panose="020F0502020204030204"/>
                <a:cs typeface="Calibri"/>
              </a:rPr>
              <a:t> aux 18 </a:t>
            </a:r>
            <a:r>
              <a:rPr lang="en-US" dirty="0" err="1">
                <a:ea typeface="Calibri" panose="020F0502020204030204"/>
                <a:cs typeface="Calibri"/>
              </a:rPr>
              <a:t>ans</a:t>
            </a:r>
            <a:r>
              <a:rPr lang="en-US" dirty="0">
                <a:ea typeface="Calibri" panose="020F0502020204030204"/>
                <a:cs typeface="Calibri"/>
              </a:rPr>
              <a:t> de </a:t>
            </a:r>
            <a:r>
              <a:rPr lang="en-US" dirty="0" err="1">
                <a:ea typeface="Calibri" panose="020F0502020204030204"/>
                <a:cs typeface="Calibri"/>
              </a:rPr>
              <a:t>l'adopté</a:t>
            </a:r>
            <a:r>
              <a:rPr lang="en-US" dirty="0">
                <a:ea typeface="Calibri" panose="020F0502020204030204"/>
                <a:cs typeface="Calibri"/>
              </a:rPr>
              <a:t>. </a:t>
            </a:r>
          </a:p>
          <a:p>
            <a:r>
              <a:rPr lang="en-US" dirty="0">
                <a:ea typeface="Calibri" panose="020F0502020204030204"/>
                <a:cs typeface="Calibri"/>
              </a:rPr>
              <a:t>Pour </a:t>
            </a:r>
            <a:r>
              <a:rPr lang="en-US" dirty="0" err="1">
                <a:ea typeface="Calibri" panose="020F0502020204030204"/>
                <a:cs typeface="Calibri"/>
              </a:rPr>
              <a:t>l'adopté</a:t>
            </a:r>
            <a:r>
              <a:rPr lang="en-US" dirty="0">
                <a:ea typeface="Calibri" panose="020F0502020204030204"/>
                <a:cs typeface="Calibri"/>
              </a:rPr>
              <a:t> </a:t>
            </a:r>
            <a:r>
              <a:rPr lang="en-US" dirty="0" err="1">
                <a:ea typeface="Calibri" panose="020F0502020204030204"/>
                <a:cs typeface="Calibri"/>
              </a:rPr>
              <a:t>pré</a:t>
            </a:r>
            <a:r>
              <a:rPr lang="en-US" dirty="0">
                <a:ea typeface="Calibri" panose="020F0502020204030204"/>
                <a:cs typeface="Calibri"/>
              </a:rPr>
              <a:t> 2018, </a:t>
            </a:r>
            <a:r>
              <a:rPr lang="en-US" dirty="0" err="1">
                <a:ea typeface="Calibri" panose="020F0502020204030204"/>
                <a:cs typeface="Calibri"/>
              </a:rPr>
              <a:t>lui</a:t>
            </a:r>
            <a:r>
              <a:rPr lang="en-US" dirty="0">
                <a:ea typeface="Calibri" panose="020F0502020204030204"/>
                <a:cs typeface="Calibri"/>
              </a:rPr>
              <a:t> son </a:t>
            </a:r>
            <a:r>
              <a:rPr lang="en-US" dirty="0" err="1">
                <a:ea typeface="Calibri" panose="020F0502020204030204"/>
                <a:cs typeface="Calibri"/>
              </a:rPr>
              <a:t>refus</a:t>
            </a:r>
            <a:r>
              <a:rPr lang="en-US" dirty="0">
                <a:ea typeface="Calibri" panose="020F0502020204030204"/>
                <a:cs typeface="Calibri"/>
              </a:rPr>
              <a:t> de plein droit </a:t>
            </a:r>
            <a:r>
              <a:rPr lang="en-US" dirty="0" err="1">
                <a:ea typeface="Calibri" panose="020F0502020204030204"/>
                <a:cs typeface="Calibri"/>
              </a:rPr>
              <a:t>va</a:t>
            </a:r>
            <a:r>
              <a:rPr lang="en-US" dirty="0">
                <a:ea typeface="Calibri" panose="020F0502020204030204"/>
                <a:cs typeface="Calibri"/>
              </a:rPr>
              <a:t> continuer d'être </a:t>
            </a:r>
            <a:r>
              <a:rPr lang="en-US" dirty="0" err="1">
                <a:ea typeface="Calibri" panose="020F0502020204030204"/>
                <a:cs typeface="Calibri"/>
              </a:rPr>
              <a:t>respecté</a:t>
            </a:r>
            <a:r>
              <a:rPr lang="en-US" dirty="0">
                <a:ea typeface="Calibri" panose="020F0502020204030204"/>
                <a:cs typeface="Calibri"/>
              </a:rPr>
              <a:t> à vie, du </a:t>
            </a:r>
            <a:r>
              <a:rPr lang="en-US" dirty="0" err="1">
                <a:ea typeface="Calibri" panose="020F0502020204030204"/>
                <a:cs typeface="Calibri"/>
              </a:rPr>
              <a:t>moins</a:t>
            </a:r>
            <a:r>
              <a:rPr lang="en-US" dirty="0">
                <a:ea typeface="Calibri" panose="020F0502020204030204"/>
                <a:cs typeface="Calibri"/>
              </a:rPr>
              <a:t> pour le moment. </a:t>
            </a:r>
          </a:p>
          <a:p>
            <a:endParaRPr lang="en-US">
              <a:ea typeface="Calibri" panose="020F0502020204030204"/>
              <a:cs typeface="Calibri"/>
            </a:endParaRP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20</a:t>
            </a:fld>
            <a:endParaRPr lang="fr-CA"/>
          </a:p>
        </p:txBody>
      </p:sp>
    </p:spTree>
    <p:extLst>
      <p:ext uri="{BB962C8B-B14F-4D97-AF65-F5344CB8AC3E}">
        <p14:creationId xmlns:p14="http://schemas.microsoft.com/office/powerpoint/2010/main" val="3482715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ea typeface="Calibri"/>
                <a:cs typeface="Calibri"/>
              </a:rPr>
              <a:t>JTL</a:t>
            </a:r>
          </a:p>
          <a:p>
            <a:r>
              <a:rPr lang="en-US" dirty="0" err="1">
                <a:ea typeface="Calibri"/>
                <a:cs typeface="Calibri"/>
              </a:rPr>
              <a:t>Élargissement</a:t>
            </a:r>
            <a:r>
              <a:rPr lang="en-US" dirty="0">
                <a:ea typeface="Calibri"/>
                <a:cs typeface="Calibri"/>
              </a:rPr>
              <a:t> des </a:t>
            </a:r>
            <a:r>
              <a:rPr lang="en-US" dirty="0" err="1">
                <a:ea typeface="Calibri"/>
                <a:cs typeface="Calibri"/>
              </a:rPr>
              <a:t>infos</a:t>
            </a:r>
            <a:r>
              <a:rPr lang="en-US" dirty="0">
                <a:ea typeface="Calibri"/>
                <a:cs typeface="Calibri"/>
              </a:rPr>
              <a:t>: </a:t>
            </a:r>
            <a:r>
              <a:rPr lang="en-US" dirty="0" err="1">
                <a:ea typeface="Calibri"/>
                <a:cs typeface="Calibri"/>
              </a:rPr>
              <a:t>l'adoption</a:t>
            </a:r>
            <a:r>
              <a:rPr lang="en-US" dirty="0">
                <a:ea typeface="Calibri"/>
                <a:cs typeface="Calibri"/>
              </a:rPr>
              <a:t> a </a:t>
            </a:r>
            <a:r>
              <a:rPr lang="en-US" dirty="0" err="1">
                <a:ea typeface="Calibri"/>
                <a:cs typeface="Calibri"/>
              </a:rPr>
              <a:t>maintenant</a:t>
            </a:r>
            <a:r>
              <a:rPr lang="en-US" dirty="0">
                <a:ea typeface="Calibri"/>
                <a:cs typeface="Calibri"/>
              </a:rPr>
              <a:t> droit </a:t>
            </a:r>
            <a:r>
              <a:rPr lang="en-US" dirty="0" err="1">
                <a:ea typeface="Calibri"/>
                <a:cs typeface="Calibri"/>
              </a:rPr>
              <a:t>d'obtenir</a:t>
            </a:r>
            <a:r>
              <a:rPr lang="en-US" dirty="0">
                <a:ea typeface="Calibri"/>
                <a:cs typeface="Calibri"/>
              </a:rPr>
              <a:t> les </a:t>
            </a:r>
            <a:r>
              <a:rPr lang="en-US" dirty="0" err="1">
                <a:ea typeface="Calibri"/>
                <a:cs typeface="Calibri"/>
              </a:rPr>
              <a:t>jugements</a:t>
            </a:r>
            <a:r>
              <a:rPr lang="en-US" dirty="0">
                <a:ea typeface="Calibri"/>
                <a:cs typeface="Calibri"/>
              </a:rPr>
              <a:t> </a:t>
            </a:r>
            <a:r>
              <a:rPr lang="en-US" dirty="0" err="1">
                <a:ea typeface="Calibri"/>
                <a:cs typeface="Calibri"/>
              </a:rPr>
              <a:t>relatifs</a:t>
            </a:r>
            <a:r>
              <a:rPr lang="en-US" dirty="0">
                <a:ea typeface="Calibri"/>
                <a:cs typeface="Calibri"/>
              </a:rPr>
              <a:t> à </a:t>
            </a:r>
            <a:r>
              <a:rPr lang="en-US" dirty="0" err="1">
                <a:ea typeface="Calibri"/>
                <a:cs typeface="Calibri"/>
              </a:rPr>
              <a:t>l'adoption</a:t>
            </a:r>
            <a:r>
              <a:rPr lang="en-US" dirty="0">
                <a:ea typeface="Calibri"/>
                <a:cs typeface="Calibri"/>
              </a:rPr>
              <a:t>, son </a:t>
            </a:r>
            <a:r>
              <a:rPr lang="en-US" dirty="0" err="1">
                <a:ea typeface="Calibri"/>
                <a:cs typeface="Calibri"/>
              </a:rPr>
              <a:t>acte</a:t>
            </a:r>
            <a:r>
              <a:rPr lang="en-US" dirty="0">
                <a:ea typeface="Calibri"/>
                <a:cs typeface="Calibri"/>
              </a:rPr>
              <a:t> de naissance </a:t>
            </a:r>
            <a:r>
              <a:rPr lang="en-US" dirty="0" err="1">
                <a:ea typeface="Calibri"/>
                <a:cs typeface="Calibri"/>
              </a:rPr>
              <a:t>primitif</a:t>
            </a:r>
            <a:r>
              <a:rPr lang="en-US" dirty="0">
                <a:ea typeface="Calibri"/>
                <a:cs typeface="Calibri"/>
              </a:rPr>
              <a:t>, les </a:t>
            </a:r>
            <a:r>
              <a:rPr lang="en-US" dirty="0" err="1">
                <a:ea typeface="Calibri"/>
                <a:cs typeface="Calibri"/>
              </a:rPr>
              <a:t>noms</a:t>
            </a:r>
            <a:r>
              <a:rPr lang="en-US" dirty="0">
                <a:ea typeface="Calibri"/>
                <a:cs typeface="Calibri"/>
              </a:rPr>
              <a:t> de </a:t>
            </a:r>
            <a:r>
              <a:rPr lang="en-US" dirty="0" err="1">
                <a:ea typeface="Calibri"/>
                <a:cs typeface="Calibri"/>
              </a:rPr>
              <a:t>sa</a:t>
            </a:r>
            <a:r>
              <a:rPr lang="en-US" dirty="0">
                <a:ea typeface="Calibri"/>
                <a:cs typeface="Calibri"/>
              </a:rPr>
              <a:t> </a:t>
            </a:r>
            <a:r>
              <a:rPr lang="en-US" dirty="0" err="1">
                <a:ea typeface="Calibri"/>
                <a:cs typeface="Calibri"/>
              </a:rPr>
              <a:t>fratrie</a:t>
            </a:r>
            <a:r>
              <a:rPr lang="en-US" dirty="0">
                <a:ea typeface="Calibri"/>
                <a:cs typeface="Calibri"/>
              </a:rPr>
              <a:t> et </a:t>
            </a:r>
            <a:r>
              <a:rPr lang="en-US" dirty="0" err="1">
                <a:ea typeface="Calibri"/>
                <a:cs typeface="Calibri"/>
              </a:rPr>
              <a:t>gd</a:t>
            </a:r>
            <a:r>
              <a:rPr lang="en-US" dirty="0">
                <a:ea typeface="Calibri"/>
                <a:cs typeface="Calibri"/>
              </a:rPr>
              <a:t> parents </a:t>
            </a:r>
            <a:r>
              <a:rPr lang="en-US" dirty="0" err="1">
                <a:ea typeface="Calibri"/>
                <a:cs typeface="Calibri"/>
              </a:rPr>
              <a:t>d'origine</a:t>
            </a:r>
            <a:r>
              <a:rPr lang="en-US" dirty="0">
                <a:ea typeface="Calibri"/>
                <a:cs typeface="Calibri"/>
              </a:rPr>
              <a:t>+ </a:t>
            </a:r>
            <a:r>
              <a:rPr lang="en-US" dirty="0" err="1">
                <a:ea typeface="Calibri"/>
                <a:cs typeface="Calibri"/>
              </a:rPr>
              <a:t>père</a:t>
            </a:r>
            <a:r>
              <a:rPr lang="en-US" dirty="0">
                <a:ea typeface="Calibri"/>
                <a:cs typeface="Calibri"/>
              </a:rPr>
              <a:t> non </a:t>
            </a:r>
            <a:r>
              <a:rPr lang="en-US" dirty="0" err="1">
                <a:ea typeface="Calibri"/>
                <a:cs typeface="Calibri"/>
              </a:rPr>
              <a:t>déclaré</a:t>
            </a:r>
            <a:r>
              <a:rPr lang="en-US" dirty="0">
                <a:ea typeface="Calibri"/>
                <a:cs typeface="Calibri"/>
              </a:rPr>
              <a:t> </a:t>
            </a:r>
            <a:r>
              <a:rPr lang="en-US" dirty="0" err="1">
                <a:ea typeface="Calibri"/>
                <a:cs typeface="Calibri"/>
              </a:rPr>
              <a:t>mais</a:t>
            </a:r>
            <a:r>
              <a:rPr lang="en-US" dirty="0">
                <a:ea typeface="Calibri"/>
                <a:cs typeface="Calibri"/>
              </a:rPr>
              <a:t> </a:t>
            </a:r>
            <a:r>
              <a:rPr lang="en-US" dirty="0" err="1">
                <a:ea typeface="Calibri"/>
                <a:cs typeface="Calibri"/>
              </a:rPr>
              <a:t>nommé</a:t>
            </a:r>
            <a:r>
              <a:rPr lang="en-US" dirty="0">
                <a:ea typeface="Calibri"/>
                <a:cs typeface="Calibri"/>
              </a:rPr>
              <a:t> aux archives. Jugement en DAA </a:t>
            </a:r>
            <a:r>
              <a:rPr lang="en-US" dirty="0" err="1">
                <a:ea typeface="Calibri"/>
                <a:cs typeface="Calibri"/>
              </a:rPr>
              <a:t>va</a:t>
            </a:r>
            <a:r>
              <a:rPr lang="en-US" dirty="0">
                <a:ea typeface="Calibri"/>
                <a:cs typeface="Calibri"/>
              </a:rPr>
              <a:t> </a:t>
            </a:r>
            <a:r>
              <a:rPr lang="en-US" dirty="0" err="1">
                <a:ea typeface="Calibri"/>
                <a:cs typeface="Calibri"/>
              </a:rPr>
              <a:t>etre</a:t>
            </a:r>
            <a:r>
              <a:rPr lang="en-US" dirty="0">
                <a:ea typeface="Calibri"/>
                <a:cs typeface="Calibri"/>
              </a:rPr>
              <a:t> dur...</a:t>
            </a:r>
            <a:endParaRPr lang="en-US" dirty="0">
              <a:cs typeface="Calibri"/>
            </a:endParaRPr>
          </a:p>
          <a:p>
            <a:endParaRPr lang="en-US">
              <a:ea typeface="Calibri" panose="020F0502020204030204"/>
              <a:cs typeface="Calibri"/>
            </a:endParaRPr>
          </a:p>
          <a:p>
            <a:r>
              <a:rPr lang="en-US" dirty="0" err="1">
                <a:ea typeface="Calibri"/>
                <a:cs typeface="Calibri"/>
              </a:rPr>
              <a:t>Élargissement</a:t>
            </a:r>
            <a:r>
              <a:rPr lang="en-US" dirty="0">
                <a:ea typeface="Calibri"/>
                <a:cs typeface="Calibri"/>
              </a:rPr>
              <a:t> des </a:t>
            </a:r>
            <a:r>
              <a:rPr lang="en-US" dirty="0" err="1">
                <a:ea typeface="Calibri"/>
                <a:cs typeface="Calibri"/>
              </a:rPr>
              <a:t>personnes</a:t>
            </a:r>
            <a:r>
              <a:rPr lang="en-US" dirty="0">
                <a:ea typeface="Calibri"/>
                <a:cs typeface="Calibri"/>
              </a:rPr>
              <a:t> </a:t>
            </a:r>
            <a:r>
              <a:rPr lang="en-US" dirty="0" err="1">
                <a:ea typeface="Calibri"/>
                <a:cs typeface="Calibri"/>
              </a:rPr>
              <a:t>demandeurs</a:t>
            </a:r>
            <a:r>
              <a:rPr lang="en-US" dirty="0">
                <a:ea typeface="Calibri"/>
                <a:cs typeface="Calibri"/>
              </a:rPr>
              <a:t> </a:t>
            </a:r>
            <a:r>
              <a:rPr lang="en-US" dirty="0" err="1">
                <a:ea typeface="Calibri"/>
                <a:cs typeface="Calibri"/>
              </a:rPr>
              <a:t>potentiels</a:t>
            </a:r>
            <a:r>
              <a:rPr lang="en-US" dirty="0">
                <a:ea typeface="Calibri"/>
                <a:cs typeface="Calibri"/>
              </a:rPr>
              <a:t>: </a:t>
            </a:r>
            <a:r>
              <a:rPr lang="en-US" dirty="0" err="1">
                <a:ea typeface="Calibri"/>
                <a:cs typeface="Calibri"/>
              </a:rPr>
              <a:t>ajout</a:t>
            </a:r>
            <a:r>
              <a:rPr lang="en-US" dirty="0">
                <a:ea typeface="Calibri"/>
                <a:cs typeface="Calibri"/>
              </a:rPr>
              <a:t> des descendants premier </a:t>
            </a:r>
            <a:r>
              <a:rPr lang="en-US" dirty="0" err="1">
                <a:ea typeface="Calibri"/>
                <a:cs typeface="Calibri"/>
              </a:rPr>
              <a:t>degré</a:t>
            </a:r>
            <a:r>
              <a:rPr lang="en-US" dirty="0">
                <a:ea typeface="Calibri"/>
                <a:cs typeface="Calibri"/>
              </a:rPr>
              <a:t> de </a:t>
            </a:r>
            <a:r>
              <a:rPr lang="en-US" dirty="0" err="1">
                <a:ea typeface="Calibri"/>
                <a:cs typeface="Calibri"/>
              </a:rPr>
              <a:t>l'adopté</a:t>
            </a:r>
            <a:r>
              <a:rPr lang="en-US" dirty="0">
                <a:ea typeface="Calibri"/>
                <a:cs typeface="Calibri"/>
              </a:rPr>
              <a:t> </a:t>
            </a:r>
            <a:r>
              <a:rPr lang="en-US" dirty="0" err="1">
                <a:ea typeface="Calibri"/>
                <a:cs typeface="Calibri"/>
              </a:rPr>
              <a:t>décédé</a:t>
            </a:r>
            <a:r>
              <a:rPr lang="en-US" dirty="0">
                <a:ea typeface="Calibri"/>
                <a:cs typeface="Calibri"/>
              </a:rPr>
              <a:t> </a:t>
            </a:r>
            <a:r>
              <a:rPr lang="en-US" dirty="0" err="1">
                <a:ea typeface="Calibri"/>
                <a:cs typeface="Calibri"/>
              </a:rPr>
              <a:t>comme</a:t>
            </a:r>
            <a:r>
              <a:rPr lang="en-US" dirty="0">
                <a:ea typeface="Calibri"/>
                <a:cs typeface="Calibri"/>
              </a:rPr>
              <a:t> </a:t>
            </a:r>
            <a:r>
              <a:rPr lang="en-US" dirty="0" err="1">
                <a:ea typeface="Calibri"/>
                <a:cs typeface="Calibri"/>
              </a:rPr>
              <a:t>titulaire</a:t>
            </a:r>
            <a:r>
              <a:rPr lang="en-US" dirty="0">
                <a:ea typeface="Calibri"/>
                <a:cs typeface="Calibri"/>
              </a:rPr>
              <a:t> du droit à </a:t>
            </a:r>
            <a:r>
              <a:rPr lang="en-US" dirty="0" err="1">
                <a:ea typeface="Calibri"/>
                <a:cs typeface="Calibri"/>
              </a:rPr>
              <a:t>l'info</a:t>
            </a:r>
            <a:r>
              <a:rPr lang="en-US" dirty="0">
                <a:ea typeface="Calibri"/>
                <a:cs typeface="Calibri"/>
              </a:rPr>
              <a:t> </a:t>
            </a:r>
            <a:r>
              <a:rPr lang="en-US" dirty="0" err="1">
                <a:ea typeface="Calibri"/>
                <a:cs typeface="Calibri"/>
              </a:rPr>
              <a:t>détenu</a:t>
            </a:r>
            <a:r>
              <a:rPr lang="en-US" dirty="0">
                <a:ea typeface="Calibri"/>
                <a:cs typeface="Calibri"/>
              </a:rPr>
              <a:t> par le </a:t>
            </a:r>
            <a:r>
              <a:rPr lang="en-US" dirty="0" err="1">
                <a:ea typeface="Calibri"/>
                <a:cs typeface="Calibri"/>
              </a:rPr>
              <a:t>défunt</a:t>
            </a:r>
            <a:r>
              <a:rPr lang="en-US" dirty="0">
                <a:ea typeface="Calibri"/>
                <a:cs typeface="Calibri"/>
              </a:rPr>
              <a:t>, droit des grands parents </a:t>
            </a:r>
            <a:r>
              <a:rPr lang="en-US" dirty="0" err="1">
                <a:ea typeface="Calibri"/>
                <a:cs typeface="Calibri"/>
              </a:rPr>
              <a:t>d'origine</a:t>
            </a:r>
            <a:r>
              <a:rPr lang="en-US" dirty="0">
                <a:ea typeface="Calibri"/>
                <a:cs typeface="Calibri"/>
              </a:rPr>
              <a:t> et de la </a:t>
            </a:r>
            <a:r>
              <a:rPr lang="en-US" dirty="0" err="1">
                <a:ea typeface="Calibri"/>
                <a:cs typeface="Calibri"/>
              </a:rPr>
              <a:t>fratrie</a:t>
            </a:r>
            <a:r>
              <a:rPr lang="en-US" dirty="0">
                <a:ea typeface="Calibri"/>
                <a:cs typeface="Calibri"/>
              </a:rPr>
              <a:t> </a:t>
            </a:r>
            <a:r>
              <a:rPr lang="en-US" dirty="0" err="1">
                <a:ea typeface="Calibri"/>
                <a:cs typeface="Calibri"/>
              </a:rPr>
              <a:t>d'origine</a:t>
            </a:r>
            <a:r>
              <a:rPr lang="en-US" dirty="0">
                <a:ea typeface="Calibri"/>
                <a:cs typeface="Calibri"/>
              </a:rPr>
              <a:t> de </a:t>
            </a:r>
            <a:r>
              <a:rPr lang="en-US" dirty="0" err="1">
                <a:ea typeface="Calibri"/>
                <a:cs typeface="Calibri"/>
              </a:rPr>
              <a:t>connaitre</a:t>
            </a:r>
            <a:r>
              <a:rPr lang="en-US" dirty="0">
                <a:ea typeface="Calibri"/>
                <a:cs typeface="Calibri"/>
              </a:rPr>
              <a:t> </a:t>
            </a:r>
            <a:r>
              <a:rPr lang="en-US" dirty="0" err="1">
                <a:ea typeface="Calibri"/>
                <a:cs typeface="Calibri"/>
              </a:rPr>
              <a:t>l'identité</a:t>
            </a:r>
            <a:r>
              <a:rPr lang="en-US" dirty="0">
                <a:ea typeface="Calibri"/>
                <a:cs typeface="Calibri"/>
              </a:rPr>
              <a:t> de </a:t>
            </a:r>
            <a:r>
              <a:rPr lang="en-US" dirty="0" err="1">
                <a:ea typeface="Calibri"/>
                <a:cs typeface="Calibri"/>
              </a:rPr>
              <a:t>l'adopté</a:t>
            </a:r>
            <a:r>
              <a:rPr lang="en-US" dirty="0">
                <a:ea typeface="Calibri"/>
                <a:cs typeface="Calibri"/>
              </a:rPr>
              <a:t> </a:t>
            </a:r>
            <a:r>
              <a:rPr lang="en-US" dirty="0" err="1">
                <a:ea typeface="Calibri"/>
                <a:cs typeface="Calibri"/>
              </a:rPr>
              <a:t>devenu</a:t>
            </a:r>
            <a:r>
              <a:rPr lang="en-US" dirty="0">
                <a:ea typeface="Calibri"/>
                <a:cs typeface="Calibri"/>
              </a:rPr>
              <a:t> </a:t>
            </a:r>
            <a:r>
              <a:rPr lang="en-US" dirty="0" err="1">
                <a:ea typeface="Calibri"/>
                <a:cs typeface="Calibri"/>
              </a:rPr>
              <a:t>majeur</a:t>
            </a:r>
            <a:r>
              <a:rPr lang="en-US" dirty="0">
                <a:ea typeface="Calibri"/>
                <a:cs typeface="Calibri"/>
              </a:rPr>
              <a:t> dans </a:t>
            </a:r>
            <a:r>
              <a:rPr lang="en-US" dirty="0" err="1">
                <a:ea typeface="Calibri"/>
                <a:cs typeface="Calibri"/>
              </a:rPr>
              <a:t>certaines</a:t>
            </a:r>
            <a:r>
              <a:rPr lang="en-US" dirty="0">
                <a:ea typeface="Calibri"/>
                <a:cs typeface="Calibri"/>
              </a:rPr>
              <a:t> </a:t>
            </a:r>
            <a:r>
              <a:rPr lang="en-US" dirty="0" err="1">
                <a:ea typeface="Calibri"/>
                <a:cs typeface="Calibri"/>
              </a:rPr>
              <a:t>circonstances</a:t>
            </a:r>
            <a:endParaRPr lang="en-US" dirty="0" err="1">
              <a:cs typeface="Calibri"/>
            </a:endParaRPr>
          </a:p>
          <a:p>
            <a:endParaRPr lang="en-US" dirty="0">
              <a:ea typeface="Calibri"/>
              <a:cs typeface="Calibri"/>
            </a:endParaRPr>
          </a:p>
          <a:p>
            <a:r>
              <a:rPr lang="en-US" dirty="0" err="1">
                <a:ea typeface="Calibri"/>
                <a:cs typeface="Calibri"/>
              </a:rPr>
              <a:t>Retrouvailles</a:t>
            </a:r>
            <a:r>
              <a:rPr lang="en-US" dirty="0">
                <a:ea typeface="Calibri"/>
                <a:cs typeface="Calibri"/>
              </a:rPr>
              <a:t> </a:t>
            </a:r>
            <a:r>
              <a:rPr lang="en-US" dirty="0" err="1">
                <a:ea typeface="Calibri"/>
                <a:cs typeface="Calibri"/>
              </a:rPr>
              <a:t>fratrie</a:t>
            </a:r>
            <a:r>
              <a:rPr lang="en-US" dirty="0">
                <a:ea typeface="Calibri"/>
                <a:cs typeface="Calibri"/>
              </a:rPr>
              <a:t>: abolition de la </a:t>
            </a:r>
            <a:r>
              <a:rPr lang="en-US" dirty="0" err="1">
                <a:ea typeface="Calibri"/>
                <a:cs typeface="Calibri"/>
              </a:rPr>
              <a:t>règle</a:t>
            </a:r>
            <a:r>
              <a:rPr lang="en-US" dirty="0">
                <a:ea typeface="Calibri"/>
                <a:cs typeface="Calibri"/>
              </a:rPr>
              <a:t> de concordance de </a:t>
            </a:r>
            <a:r>
              <a:rPr lang="en-US" dirty="0" err="1">
                <a:ea typeface="Calibri"/>
                <a:cs typeface="Calibri"/>
              </a:rPr>
              <a:t>demandes</a:t>
            </a:r>
            <a:endParaRPr lang="en-US" dirty="0">
              <a:ea typeface="Calibri"/>
              <a:cs typeface="Calibri"/>
            </a:endParaRPr>
          </a:p>
          <a:p>
            <a:endParaRPr lang="en-US" dirty="0">
              <a:ea typeface="Calibri"/>
              <a:cs typeface="Calibri"/>
            </a:endParaRPr>
          </a:p>
          <a:p>
            <a:r>
              <a:rPr lang="en-US" err="1">
                <a:ea typeface="Calibri"/>
                <a:cs typeface="Calibri"/>
              </a:rPr>
              <a:t>Renseignements</a:t>
            </a:r>
            <a:r>
              <a:rPr lang="en-US" dirty="0">
                <a:ea typeface="Calibri"/>
                <a:cs typeface="Calibri"/>
              </a:rPr>
              <a:t> </a:t>
            </a:r>
            <a:r>
              <a:rPr lang="en-US" err="1">
                <a:ea typeface="Calibri"/>
                <a:cs typeface="Calibri"/>
              </a:rPr>
              <a:t>médicaux</a:t>
            </a:r>
            <a:r>
              <a:rPr lang="en-US" dirty="0">
                <a:ea typeface="Calibri"/>
                <a:cs typeface="Calibri"/>
              </a:rPr>
              <a:t>: déjà </a:t>
            </a:r>
            <a:r>
              <a:rPr lang="en-US" err="1">
                <a:ea typeface="Calibri"/>
                <a:cs typeface="Calibri"/>
              </a:rPr>
              <a:t>en</a:t>
            </a:r>
            <a:r>
              <a:rPr lang="en-US" dirty="0">
                <a:ea typeface="Calibri"/>
                <a:cs typeface="Calibri"/>
              </a:rPr>
              <a:t> </a:t>
            </a:r>
            <a:r>
              <a:rPr lang="en-US" err="1">
                <a:ea typeface="Calibri"/>
                <a:cs typeface="Calibri"/>
              </a:rPr>
              <a:t>vigueur</a:t>
            </a:r>
            <a:r>
              <a:rPr lang="en-US" dirty="0">
                <a:ea typeface="Calibri"/>
                <a:cs typeface="Calibri"/>
              </a:rPr>
              <a:t> </a:t>
            </a:r>
            <a:r>
              <a:rPr lang="en-US" err="1">
                <a:ea typeface="Calibri"/>
                <a:cs typeface="Calibri"/>
              </a:rPr>
              <a:t>mais</a:t>
            </a:r>
            <a:r>
              <a:rPr lang="en-US" dirty="0">
                <a:ea typeface="Calibri"/>
                <a:cs typeface="Calibri"/>
              </a:rPr>
              <a:t> </a:t>
            </a:r>
            <a:r>
              <a:rPr lang="en-US" err="1">
                <a:ea typeface="Calibri"/>
                <a:cs typeface="Calibri"/>
              </a:rPr>
              <a:t>en</a:t>
            </a:r>
            <a:r>
              <a:rPr lang="en-US" dirty="0">
                <a:ea typeface="Calibri"/>
                <a:cs typeface="Calibri"/>
              </a:rPr>
              <a:t> </a:t>
            </a:r>
            <a:r>
              <a:rPr lang="en-US" err="1">
                <a:ea typeface="Calibri"/>
                <a:cs typeface="Calibri"/>
              </a:rPr>
              <a:t>gros</a:t>
            </a:r>
            <a:r>
              <a:rPr lang="en-US" dirty="0">
                <a:ea typeface="Calibri"/>
                <a:cs typeface="Calibri"/>
              </a:rPr>
              <a:t> le MD </a:t>
            </a:r>
            <a:r>
              <a:rPr lang="en-US" err="1">
                <a:ea typeface="Calibri"/>
                <a:cs typeface="Calibri"/>
              </a:rPr>
              <a:t>pourra</a:t>
            </a:r>
            <a:r>
              <a:rPr lang="en-US" dirty="0">
                <a:ea typeface="Calibri"/>
                <a:cs typeface="Calibri"/>
              </a:rPr>
              <a:t> </a:t>
            </a:r>
            <a:r>
              <a:rPr lang="en-US" err="1">
                <a:ea typeface="Calibri"/>
                <a:cs typeface="Calibri"/>
              </a:rPr>
              <a:t>avoir</a:t>
            </a:r>
            <a:r>
              <a:rPr lang="en-US" dirty="0">
                <a:ea typeface="Calibri"/>
                <a:cs typeface="Calibri"/>
              </a:rPr>
              <a:t> </a:t>
            </a:r>
            <a:r>
              <a:rPr lang="en-US" err="1">
                <a:ea typeface="Calibri"/>
                <a:cs typeface="Calibri"/>
              </a:rPr>
              <a:t>accès</a:t>
            </a:r>
            <a:r>
              <a:rPr lang="en-US" dirty="0">
                <a:ea typeface="Calibri"/>
                <a:cs typeface="Calibri"/>
              </a:rPr>
              <a:t> aux </a:t>
            </a:r>
            <a:r>
              <a:rPr lang="en-US" err="1">
                <a:ea typeface="Calibri"/>
                <a:cs typeface="Calibri"/>
              </a:rPr>
              <a:t>infos</a:t>
            </a:r>
            <a:r>
              <a:rPr lang="en-US" dirty="0">
                <a:ea typeface="Calibri"/>
                <a:cs typeface="Calibri"/>
              </a:rPr>
              <a:t> </a:t>
            </a:r>
            <a:r>
              <a:rPr lang="en-US" err="1">
                <a:ea typeface="Calibri"/>
                <a:cs typeface="Calibri"/>
              </a:rPr>
              <a:t>médicales</a:t>
            </a:r>
            <a:r>
              <a:rPr lang="en-US" dirty="0">
                <a:ea typeface="Calibri"/>
                <a:cs typeface="Calibri"/>
              </a:rPr>
              <a:t> </a:t>
            </a:r>
            <a:r>
              <a:rPr lang="en-US" err="1">
                <a:ea typeface="Calibri"/>
                <a:cs typeface="Calibri"/>
              </a:rPr>
              <a:t>nécessaires</a:t>
            </a:r>
            <a:r>
              <a:rPr lang="en-US" dirty="0">
                <a:ea typeface="Calibri"/>
                <a:cs typeface="Calibri"/>
              </a:rPr>
              <a:t> </a:t>
            </a:r>
            <a:r>
              <a:rPr lang="en-US" err="1">
                <a:ea typeface="Calibri"/>
                <a:cs typeface="Calibri"/>
              </a:rPr>
              <a:t>dès</a:t>
            </a:r>
            <a:r>
              <a:rPr lang="en-US" dirty="0">
                <a:ea typeface="Calibri"/>
                <a:cs typeface="Calibri"/>
              </a:rPr>
              <a:t> </a:t>
            </a:r>
            <a:r>
              <a:rPr lang="en-US" err="1">
                <a:ea typeface="Calibri"/>
                <a:cs typeface="Calibri"/>
              </a:rPr>
              <a:t>qu'il</a:t>
            </a:r>
            <a:r>
              <a:rPr lang="en-US" dirty="0">
                <a:ea typeface="Calibri"/>
                <a:cs typeface="Calibri"/>
              </a:rPr>
              <a:t> </a:t>
            </a:r>
            <a:r>
              <a:rPr lang="en-US" err="1">
                <a:ea typeface="Calibri"/>
                <a:cs typeface="Calibri"/>
              </a:rPr>
              <a:t>considère</a:t>
            </a:r>
            <a:r>
              <a:rPr lang="en-US" dirty="0">
                <a:ea typeface="Calibri"/>
                <a:cs typeface="Calibri"/>
              </a:rPr>
              <a:t> que la situation de son patient le </a:t>
            </a:r>
            <a:r>
              <a:rPr lang="en-US" err="1">
                <a:ea typeface="Calibri"/>
                <a:cs typeface="Calibri"/>
              </a:rPr>
              <a:t>justifie</a:t>
            </a:r>
            <a:r>
              <a:rPr lang="en-US" dirty="0">
                <a:ea typeface="Calibri"/>
                <a:cs typeface="Calibri"/>
              </a:rPr>
              <a:t> (pas question </a:t>
            </a:r>
            <a:r>
              <a:rPr lang="en-US" err="1">
                <a:ea typeface="Calibri"/>
                <a:cs typeface="Calibri"/>
              </a:rPr>
              <a:t>d'avoir</a:t>
            </a:r>
            <a:r>
              <a:rPr lang="en-US" dirty="0">
                <a:ea typeface="Calibri"/>
                <a:cs typeface="Calibri"/>
              </a:rPr>
              <a:t> à </a:t>
            </a:r>
            <a:r>
              <a:rPr lang="en-US" err="1">
                <a:ea typeface="Calibri"/>
                <a:cs typeface="Calibri"/>
              </a:rPr>
              <a:t>prouver</a:t>
            </a:r>
            <a:r>
              <a:rPr lang="en-US" dirty="0">
                <a:ea typeface="Calibri"/>
                <a:cs typeface="Calibri"/>
              </a:rPr>
              <a:t> un </a:t>
            </a:r>
            <a:r>
              <a:rPr lang="en-US" err="1">
                <a:ea typeface="Calibri"/>
                <a:cs typeface="Calibri"/>
              </a:rPr>
              <a:t>préjudice</a:t>
            </a:r>
            <a:r>
              <a:rPr lang="en-US" dirty="0">
                <a:ea typeface="Calibri"/>
                <a:cs typeface="Calibri"/>
              </a:rPr>
              <a:t> </a:t>
            </a:r>
            <a:r>
              <a:rPr lang="en-US" err="1">
                <a:ea typeface="Calibri"/>
                <a:cs typeface="Calibri"/>
              </a:rPr>
              <a:t>ou</a:t>
            </a:r>
            <a:r>
              <a:rPr lang="en-US" dirty="0">
                <a:ea typeface="Calibri"/>
                <a:cs typeface="Calibri"/>
              </a:rPr>
              <a:t> un </a:t>
            </a:r>
            <a:r>
              <a:rPr lang="en-US" err="1">
                <a:ea typeface="Calibri"/>
                <a:cs typeface="Calibri"/>
              </a:rPr>
              <a:t>préjudice</a:t>
            </a:r>
            <a:r>
              <a:rPr lang="en-US" dirty="0">
                <a:ea typeface="Calibri"/>
                <a:cs typeface="Calibri"/>
              </a:rPr>
              <a:t> </a:t>
            </a:r>
            <a:r>
              <a:rPr lang="en-US" err="1">
                <a:ea typeface="Calibri"/>
                <a:cs typeface="Calibri"/>
              </a:rPr>
              <a:t>sérieux</a:t>
            </a:r>
            <a:r>
              <a:rPr lang="en-US" dirty="0">
                <a:ea typeface="Calibri"/>
                <a:cs typeface="Calibri"/>
              </a:rPr>
              <a:t>)</a:t>
            </a:r>
          </a:p>
          <a:p>
            <a:endParaRPr lang="en-US" dirty="0">
              <a:ea typeface="Calibri"/>
              <a:cs typeface="Calibri"/>
            </a:endParaRPr>
          </a:p>
          <a:p>
            <a:r>
              <a:rPr lang="en-US" dirty="0">
                <a:ea typeface="Calibri"/>
                <a:cs typeface="Calibri"/>
              </a:rPr>
              <a:t>Pour les adoptions </a:t>
            </a:r>
            <a:r>
              <a:rPr lang="en-US" err="1">
                <a:ea typeface="Calibri"/>
                <a:cs typeface="Calibri"/>
              </a:rPr>
              <a:t>internationales</a:t>
            </a:r>
            <a:r>
              <a:rPr lang="en-US" dirty="0">
                <a:ea typeface="Calibri"/>
                <a:cs typeface="Calibri"/>
              </a:rPr>
              <a:t>, </a:t>
            </a:r>
            <a:r>
              <a:rPr lang="en-US" err="1">
                <a:ea typeface="Calibri"/>
                <a:cs typeface="Calibri"/>
              </a:rPr>
              <a:t>nouveauté</a:t>
            </a:r>
            <a:r>
              <a:rPr lang="en-US" dirty="0">
                <a:ea typeface="Calibri"/>
                <a:cs typeface="Calibri"/>
              </a:rPr>
              <a:t> </a:t>
            </a:r>
            <a:r>
              <a:rPr lang="en-US" err="1">
                <a:ea typeface="Calibri"/>
                <a:cs typeface="Calibri"/>
              </a:rPr>
              <a:t>aussi</a:t>
            </a:r>
            <a:r>
              <a:rPr lang="en-US" dirty="0">
                <a:ea typeface="Calibri"/>
                <a:cs typeface="Calibri"/>
              </a:rPr>
              <a:t>: </a:t>
            </a:r>
            <a:r>
              <a:rPr lang="en-US" err="1">
                <a:ea typeface="Calibri"/>
                <a:cs typeface="Calibri"/>
              </a:rPr>
              <a:t>avant</a:t>
            </a:r>
            <a:r>
              <a:rPr lang="en-US" dirty="0">
                <a:ea typeface="Calibri"/>
                <a:cs typeface="Calibri"/>
              </a:rPr>
              <a:t> la transmission de </a:t>
            </a:r>
            <a:r>
              <a:rPr lang="en-US" err="1">
                <a:ea typeface="Calibri"/>
                <a:cs typeface="Calibri"/>
              </a:rPr>
              <a:t>l'identité</a:t>
            </a:r>
            <a:r>
              <a:rPr lang="en-US" dirty="0">
                <a:ea typeface="Calibri"/>
                <a:cs typeface="Calibri"/>
              </a:rPr>
              <a:t> du parent </a:t>
            </a:r>
            <a:r>
              <a:rPr lang="en-US" err="1">
                <a:ea typeface="Calibri"/>
                <a:cs typeface="Calibri"/>
              </a:rPr>
              <a:t>d'origine</a:t>
            </a:r>
            <a:r>
              <a:rPr lang="en-US" dirty="0">
                <a:ea typeface="Calibri"/>
                <a:cs typeface="Calibri"/>
              </a:rPr>
              <a:t> </a:t>
            </a:r>
            <a:r>
              <a:rPr lang="en-US" err="1">
                <a:ea typeface="Calibri"/>
                <a:cs typeface="Calibri"/>
              </a:rPr>
              <a:t>était</a:t>
            </a:r>
            <a:r>
              <a:rPr lang="en-US" dirty="0">
                <a:ea typeface="Calibri"/>
                <a:cs typeface="Calibri"/>
              </a:rPr>
              <a:t> </a:t>
            </a:r>
            <a:r>
              <a:rPr lang="en-US" err="1">
                <a:ea typeface="Calibri"/>
                <a:cs typeface="Calibri"/>
              </a:rPr>
              <a:t>subordonnée</a:t>
            </a:r>
            <a:r>
              <a:rPr lang="en-US" dirty="0">
                <a:ea typeface="Calibri"/>
                <a:cs typeface="Calibri"/>
              </a:rPr>
              <a:t> à son </a:t>
            </a:r>
            <a:r>
              <a:rPr lang="en-US" err="1">
                <a:ea typeface="Calibri"/>
                <a:cs typeface="Calibri"/>
              </a:rPr>
              <a:t>consentement</a:t>
            </a:r>
            <a:r>
              <a:rPr lang="en-US" dirty="0">
                <a:ea typeface="Calibri"/>
                <a:cs typeface="Calibri"/>
              </a:rPr>
              <a:t>, </a:t>
            </a:r>
            <a:r>
              <a:rPr lang="en-US" err="1">
                <a:ea typeface="Calibri"/>
                <a:cs typeface="Calibri"/>
              </a:rPr>
              <a:t>sauf</a:t>
            </a:r>
            <a:r>
              <a:rPr lang="en-US" dirty="0">
                <a:ea typeface="Calibri"/>
                <a:cs typeface="Calibri"/>
              </a:rPr>
              <a:t> </a:t>
            </a:r>
            <a:r>
              <a:rPr lang="en-US" err="1">
                <a:ea typeface="Calibri"/>
                <a:cs typeface="Calibri"/>
              </a:rPr>
              <a:t>si</a:t>
            </a:r>
            <a:r>
              <a:rPr lang="en-US" dirty="0">
                <a:ea typeface="Calibri"/>
                <a:cs typeface="Calibri"/>
              </a:rPr>
              <a:t> la </a:t>
            </a:r>
            <a:r>
              <a:rPr lang="en-US" err="1">
                <a:ea typeface="Calibri"/>
                <a:cs typeface="Calibri"/>
              </a:rPr>
              <a:t>loi</a:t>
            </a:r>
            <a:r>
              <a:rPr lang="en-US" dirty="0">
                <a:ea typeface="Calibri"/>
                <a:cs typeface="Calibri"/>
              </a:rPr>
              <a:t> du pays </a:t>
            </a:r>
            <a:r>
              <a:rPr lang="en-US" err="1">
                <a:ea typeface="Calibri"/>
                <a:cs typeface="Calibri"/>
              </a:rPr>
              <a:t>d'origine</a:t>
            </a:r>
            <a:r>
              <a:rPr lang="en-US" dirty="0">
                <a:ea typeface="Calibri"/>
                <a:cs typeface="Calibri"/>
              </a:rPr>
              <a:t> </a:t>
            </a:r>
            <a:r>
              <a:rPr lang="en-US" err="1">
                <a:ea typeface="Calibri"/>
                <a:cs typeface="Calibri"/>
              </a:rPr>
              <a:t>prévoyait</a:t>
            </a:r>
            <a:r>
              <a:rPr lang="en-US" dirty="0">
                <a:ea typeface="Calibri"/>
                <a:cs typeface="Calibri"/>
              </a:rPr>
              <a:t> </a:t>
            </a:r>
            <a:r>
              <a:rPr lang="en-US" err="1">
                <a:ea typeface="Calibri"/>
                <a:cs typeface="Calibri"/>
              </a:rPr>
              <a:t>autrement</a:t>
            </a:r>
            <a:r>
              <a:rPr lang="en-US" dirty="0">
                <a:ea typeface="Calibri"/>
                <a:cs typeface="Calibri"/>
              </a:rPr>
              <a:t>. Ce </a:t>
            </a:r>
            <a:r>
              <a:rPr lang="en-US" err="1">
                <a:ea typeface="Calibri"/>
                <a:cs typeface="Calibri"/>
              </a:rPr>
              <a:t>n'est</a:t>
            </a:r>
            <a:r>
              <a:rPr lang="en-US" dirty="0">
                <a:ea typeface="Calibri"/>
                <a:cs typeface="Calibri"/>
              </a:rPr>
              <a:t> plus le </a:t>
            </a:r>
            <a:r>
              <a:rPr lang="en-US" err="1">
                <a:ea typeface="Calibri"/>
                <a:cs typeface="Calibri"/>
              </a:rPr>
              <a:t>cas</a:t>
            </a:r>
            <a:r>
              <a:rPr lang="en-US" dirty="0">
                <a:ea typeface="Calibri"/>
                <a:cs typeface="Calibri"/>
              </a:rPr>
              <a:t>. </a:t>
            </a:r>
            <a:r>
              <a:rPr lang="en-US" err="1">
                <a:ea typeface="Calibri"/>
                <a:cs typeface="Calibri"/>
              </a:rPr>
              <a:t>Maintenant</a:t>
            </a:r>
            <a:r>
              <a:rPr lang="en-US" dirty="0">
                <a:ea typeface="Calibri"/>
                <a:cs typeface="Calibri"/>
              </a:rPr>
              <a:t> la </a:t>
            </a:r>
            <a:r>
              <a:rPr lang="en-US" err="1">
                <a:ea typeface="Calibri"/>
                <a:cs typeface="Calibri"/>
              </a:rPr>
              <a:t>règle</a:t>
            </a:r>
            <a:r>
              <a:rPr lang="en-US" dirty="0">
                <a:ea typeface="Calibri"/>
                <a:cs typeface="Calibri"/>
              </a:rPr>
              <a:t> c </a:t>
            </a:r>
            <a:r>
              <a:rPr lang="en-US" err="1">
                <a:ea typeface="Calibri"/>
                <a:cs typeface="Calibri"/>
              </a:rPr>
              <a:t>quon</a:t>
            </a:r>
            <a:r>
              <a:rPr lang="en-US" dirty="0">
                <a:ea typeface="Calibri"/>
                <a:cs typeface="Calibri"/>
              </a:rPr>
              <a:t> </a:t>
            </a:r>
            <a:r>
              <a:rPr lang="en-US" err="1">
                <a:ea typeface="Calibri"/>
                <a:cs typeface="Calibri"/>
              </a:rPr>
              <a:t>transmet</a:t>
            </a:r>
            <a:r>
              <a:rPr lang="en-US" dirty="0">
                <a:ea typeface="Calibri"/>
                <a:cs typeface="Calibri"/>
              </a:rPr>
              <a:t> les </a:t>
            </a:r>
            <a:r>
              <a:rPr lang="en-US" err="1">
                <a:ea typeface="Calibri"/>
                <a:cs typeface="Calibri"/>
              </a:rPr>
              <a:t>infos</a:t>
            </a:r>
            <a:r>
              <a:rPr lang="en-US" dirty="0">
                <a:ea typeface="Calibri"/>
                <a:cs typeface="Calibri"/>
              </a:rPr>
              <a:t> </a:t>
            </a:r>
            <a:r>
              <a:rPr lang="en-US" err="1">
                <a:ea typeface="Calibri"/>
                <a:cs typeface="Calibri"/>
              </a:rPr>
              <a:t>sauf</a:t>
            </a:r>
            <a:r>
              <a:rPr lang="en-US" dirty="0">
                <a:ea typeface="Calibri"/>
                <a:cs typeface="Calibri"/>
              </a:rPr>
              <a:t> </a:t>
            </a:r>
            <a:r>
              <a:rPr lang="en-US" err="1">
                <a:ea typeface="Calibri"/>
                <a:cs typeface="Calibri"/>
              </a:rPr>
              <a:t>si</a:t>
            </a:r>
            <a:r>
              <a:rPr lang="en-US" dirty="0">
                <a:ea typeface="Calibri"/>
                <a:cs typeface="Calibri"/>
              </a:rPr>
              <a:t> la </a:t>
            </a:r>
            <a:r>
              <a:rPr lang="en-US" err="1">
                <a:ea typeface="Calibri"/>
                <a:cs typeface="Calibri"/>
              </a:rPr>
              <a:t>loi</a:t>
            </a:r>
            <a:r>
              <a:rPr lang="en-US" dirty="0">
                <a:ea typeface="Calibri"/>
                <a:cs typeface="Calibri"/>
              </a:rPr>
              <a:t> </a:t>
            </a:r>
            <a:r>
              <a:rPr lang="en-US" err="1">
                <a:ea typeface="Calibri"/>
                <a:cs typeface="Calibri"/>
              </a:rPr>
              <a:t>d'origine</a:t>
            </a:r>
            <a:r>
              <a:rPr lang="en-US" dirty="0">
                <a:ea typeface="Calibri"/>
                <a:cs typeface="Calibri"/>
              </a:rPr>
              <a:t> </a:t>
            </a:r>
            <a:r>
              <a:rPr lang="en-US" err="1">
                <a:ea typeface="Calibri"/>
                <a:cs typeface="Calibri"/>
              </a:rPr>
              <a:t>prévoit</a:t>
            </a:r>
            <a:r>
              <a:rPr lang="en-US" dirty="0">
                <a:ea typeface="Calibri"/>
                <a:cs typeface="Calibri"/>
              </a:rPr>
              <a:t> </a:t>
            </a:r>
            <a:r>
              <a:rPr lang="en-US" err="1">
                <a:ea typeface="Calibri"/>
                <a:cs typeface="Calibri"/>
              </a:rPr>
              <a:t>autrement</a:t>
            </a:r>
            <a:r>
              <a:rPr lang="en-US" dirty="0">
                <a:ea typeface="Calibri"/>
                <a:cs typeface="Calibri"/>
              </a:rPr>
              <a:t>.</a:t>
            </a:r>
          </a:p>
          <a:p>
            <a:endParaRPr lang="en-US" dirty="0">
              <a:ea typeface="Calibri"/>
              <a:cs typeface="Calibri"/>
            </a:endParaRPr>
          </a:p>
          <a:p>
            <a:r>
              <a:rPr lang="en-US" dirty="0">
                <a:ea typeface="Calibri"/>
                <a:cs typeface="Calibri"/>
              </a:rPr>
              <a:t>La LPJ a </a:t>
            </a:r>
            <a:r>
              <a:rPr lang="en-US" err="1">
                <a:ea typeface="Calibri"/>
                <a:cs typeface="Calibri"/>
              </a:rPr>
              <a:t>été</a:t>
            </a:r>
            <a:r>
              <a:rPr lang="en-US" dirty="0">
                <a:ea typeface="Calibri"/>
                <a:cs typeface="Calibri"/>
              </a:rPr>
              <a:t> </a:t>
            </a:r>
            <a:r>
              <a:rPr lang="en-US" err="1">
                <a:ea typeface="Calibri"/>
                <a:cs typeface="Calibri"/>
              </a:rPr>
              <a:t>aussi</a:t>
            </a:r>
            <a:r>
              <a:rPr lang="en-US" dirty="0">
                <a:ea typeface="Calibri"/>
                <a:cs typeface="Calibri"/>
              </a:rPr>
              <a:t> </a:t>
            </a:r>
            <a:r>
              <a:rPr lang="en-US" err="1">
                <a:ea typeface="Calibri"/>
                <a:cs typeface="Calibri"/>
              </a:rPr>
              <a:t>modifiée</a:t>
            </a:r>
            <a:r>
              <a:rPr lang="en-US" dirty="0">
                <a:ea typeface="Calibri"/>
                <a:cs typeface="Calibri"/>
              </a:rPr>
              <a:t> pour </a:t>
            </a:r>
            <a:r>
              <a:rPr lang="en-US" err="1">
                <a:ea typeface="Calibri"/>
                <a:cs typeface="Calibri"/>
              </a:rPr>
              <a:t>tenir</a:t>
            </a:r>
            <a:r>
              <a:rPr lang="en-US" dirty="0">
                <a:ea typeface="Calibri"/>
                <a:cs typeface="Calibri"/>
              </a:rPr>
              <a:t> </a:t>
            </a:r>
            <a:r>
              <a:rPr lang="en-US" err="1">
                <a:ea typeface="Calibri"/>
                <a:cs typeface="Calibri"/>
              </a:rPr>
              <a:t>compte</a:t>
            </a:r>
            <a:r>
              <a:rPr lang="en-US" dirty="0">
                <a:ea typeface="Calibri"/>
                <a:cs typeface="Calibri"/>
              </a:rPr>
              <a:t> de </a:t>
            </a:r>
            <a:r>
              <a:rPr lang="en-US" err="1">
                <a:ea typeface="Calibri"/>
                <a:cs typeface="Calibri"/>
              </a:rPr>
              <a:t>ces</a:t>
            </a:r>
            <a:r>
              <a:rPr lang="en-US" dirty="0">
                <a:ea typeface="Calibri"/>
                <a:cs typeface="Calibri"/>
              </a:rPr>
              <a:t> </a:t>
            </a:r>
            <a:r>
              <a:rPr lang="en-US" err="1">
                <a:ea typeface="Calibri"/>
                <a:cs typeface="Calibri"/>
              </a:rPr>
              <a:t>nouvelles</a:t>
            </a:r>
            <a:r>
              <a:rPr lang="en-US" dirty="0">
                <a:ea typeface="Calibri"/>
                <a:cs typeface="Calibri"/>
              </a:rPr>
              <a:t> </a:t>
            </a:r>
            <a:r>
              <a:rPr lang="en-US" err="1">
                <a:ea typeface="Calibri"/>
                <a:cs typeface="Calibri"/>
              </a:rPr>
              <a:t>règles</a:t>
            </a:r>
            <a:r>
              <a:rPr lang="en-US" dirty="0">
                <a:ea typeface="Calibri"/>
                <a:cs typeface="Calibri"/>
              </a:rPr>
              <a:t>, et les CIUSSS </a:t>
            </a:r>
            <a:r>
              <a:rPr lang="en-US" err="1">
                <a:ea typeface="Calibri"/>
                <a:cs typeface="Calibri"/>
              </a:rPr>
              <a:t>ont</a:t>
            </a:r>
            <a:r>
              <a:rPr lang="en-US" dirty="0">
                <a:ea typeface="Calibri"/>
                <a:cs typeface="Calibri"/>
              </a:rPr>
              <a:t> </a:t>
            </a:r>
            <a:r>
              <a:rPr lang="en-US" err="1">
                <a:ea typeface="Calibri"/>
                <a:cs typeface="Calibri"/>
              </a:rPr>
              <a:t>donc</a:t>
            </a:r>
            <a:r>
              <a:rPr lang="en-US" dirty="0">
                <a:ea typeface="Calibri"/>
                <a:cs typeface="Calibri"/>
              </a:rPr>
              <a:t> des </a:t>
            </a:r>
            <a:r>
              <a:rPr lang="en-US" err="1">
                <a:ea typeface="Calibri"/>
                <a:cs typeface="Calibri"/>
              </a:rPr>
              <a:t>responsabilités</a:t>
            </a:r>
            <a:r>
              <a:rPr lang="en-US" dirty="0">
                <a:ea typeface="Calibri"/>
                <a:cs typeface="Calibri"/>
              </a:rPr>
              <a:t> </a:t>
            </a:r>
            <a:r>
              <a:rPr lang="en-US" err="1">
                <a:ea typeface="Calibri"/>
                <a:cs typeface="Calibri"/>
              </a:rPr>
              <a:t>supplémentaires</a:t>
            </a:r>
            <a:r>
              <a:rPr lang="en-US" dirty="0">
                <a:ea typeface="Calibri"/>
                <a:cs typeface="Calibri"/>
              </a:rPr>
              <a:t> </a:t>
            </a:r>
            <a:r>
              <a:rPr lang="en-US" err="1">
                <a:ea typeface="Calibri"/>
                <a:cs typeface="Calibri"/>
              </a:rPr>
              <a:t>élargies</a:t>
            </a:r>
            <a:r>
              <a:rPr lang="en-US" dirty="0">
                <a:ea typeface="Calibri"/>
                <a:cs typeface="Calibri"/>
              </a:rPr>
              <a:t> par rapport aux services </a:t>
            </a:r>
            <a:r>
              <a:rPr lang="en-US" err="1">
                <a:ea typeface="Calibri"/>
                <a:cs typeface="Calibri"/>
              </a:rPr>
              <a:t>offerts</a:t>
            </a:r>
            <a:r>
              <a:rPr lang="en-US" dirty="0">
                <a:ea typeface="Calibri"/>
                <a:cs typeface="Calibri"/>
              </a:rPr>
              <a:t>.</a:t>
            </a:r>
          </a:p>
          <a:p>
            <a:endParaRPr lang="en-US">
              <a:cs typeface="Calibri"/>
            </a:endParaRPr>
          </a:p>
          <a:p>
            <a:r>
              <a:rPr lang="en-US" b="1" dirty="0">
                <a:cs typeface="Calibri"/>
              </a:rPr>
              <a:t>Serons nous </a:t>
            </a:r>
            <a:r>
              <a:rPr lang="en-US" b="1" err="1">
                <a:cs typeface="Calibri"/>
              </a:rPr>
              <a:t>ensevelis</a:t>
            </a:r>
            <a:r>
              <a:rPr lang="en-US" b="1" dirty="0">
                <a:cs typeface="Calibri"/>
              </a:rPr>
              <a:t> de </a:t>
            </a:r>
            <a:r>
              <a:rPr lang="en-US" b="1" err="1">
                <a:cs typeface="Calibri"/>
              </a:rPr>
              <a:t>demandes</a:t>
            </a:r>
            <a:r>
              <a:rPr lang="en-US" b="1" dirty="0">
                <a:cs typeface="Calibri"/>
              </a:rPr>
              <a:t> </a:t>
            </a:r>
            <a:r>
              <a:rPr lang="en-US" b="1" err="1">
                <a:cs typeface="Calibri"/>
              </a:rPr>
              <a:t>apres</a:t>
            </a:r>
            <a:r>
              <a:rPr lang="en-US" b="1" dirty="0">
                <a:cs typeface="Calibri"/>
              </a:rPr>
              <a:t> le 8 </a:t>
            </a:r>
            <a:r>
              <a:rPr lang="en-US" b="1" err="1">
                <a:cs typeface="Calibri"/>
              </a:rPr>
              <a:t>juin</a:t>
            </a:r>
            <a:r>
              <a:rPr lang="en-US" b="1" dirty="0">
                <a:cs typeface="Calibri"/>
              </a:rPr>
              <a:t> 2024, </a:t>
            </a:r>
            <a:r>
              <a:rPr lang="en-US" b="1" err="1">
                <a:cs typeface="Calibri"/>
              </a:rPr>
              <a:t>notamment</a:t>
            </a:r>
            <a:r>
              <a:rPr lang="en-US" b="1" dirty="0">
                <a:cs typeface="Calibri"/>
              </a:rPr>
              <a:t> de nouveaux </a:t>
            </a:r>
            <a:r>
              <a:rPr lang="en-US" b="1" err="1">
                <a:cs typeface="Calibri"/>
              </a:rPr>
              <a:t>demandeurs</a:t>
            </a:r>
            <a:r>
              <a:rPr lang="en-US" b="1" dirty="0">
                <a:cs typeface="Calibri"/>
              </a:rPr>
              <a:t> par </a:t>
            </a:r>
            <a:r>
              <a:rPr lang="en-US" b="1" err="1">
                <a:cs typeface="Calibri"/>
              </a:rPr>
              <a:t>fratrie</a:t>
            </a:r>
            <a:r>
              <a:rPr lang="en-US" b="1" dirty="0">
                <a:cs typeface="Calibri"/>
              </a:rPr>
              <a:t> et grands parents qui </a:t>
            </a:r>
            <a:r>
              <a:rPr lang="en-US" b="1" err="1">
                <a:cs typeface="Calibri"/>
              </a:rPr>
              <a:t>ont</a:t>
            </a:r>
            <a:r>
              <a:rPr lang="en-US" b="1" dirty="0">
                <a:cs typeface="Calibri"/>
              </a:rPr>
              <a:t> </a:t>
            </a:r>
            <a:r>
              <a:rPr lang="en-US" b="1" err="1">
                <a:cs typeface="Calibri"/>
              </a:rPr>
              <a:t>maintenant</a:t>
            </a:r>
            <a:r>
              <a:rPr lang="en-US" b="1" dirty="0">
                <a:cs typeface="Calibri"/>
              </a:rPr>
              <a:t> </a:t>
            </a:r>
            <a:r>
              <a:rPr lang="en-US" b="1" err="1">
                <a:cs typeface="Calibri"/>
              </a:rPr>
              <a:t>certains</a:t>
            </a:r>
            <a:r>
              <a:rPr lang="en-US" b="1" dirty="0">
                <a:cs typeface="Calibri"/>
              </a:rPr>
              <a:t> droits?... les </a:t>
            </a:r>
            <a:r>
              <a:rPr lang="en-US" b="1" err="1">
                <a:cs typeface="Calibri"/>
              </a:rPr>
              <a:t>délais</a:t>
            </a:r>
            <a:r>
              <a:rPr lang="en-US" b="1" dirty="0">
                <a:cs typeface="Calibri"/>
              </a:rPr>
              <a:t> </a:t>
            </a:r>
            <a:r>
              <a:rPr lang="en-US" b="1" err="1">
                <a:cs typeface="Calibri"/>
              </a:rPr>
              <a:t>d'attente</a:t>
            </a:r>
            <a:r>
              <a:rPr lang="en-US" b="1" dirty="0">
                <a:cs typeface="Calibri"/>
              </a:rPr>
              <a:t> </a:t>
            </a:r>
            <a:r>
              <a:rPr lang="en-US" b="1" err="1">
                <a:cs typeface="Calibri"/>
              </a:rPr>
              <a:t>vont</a:t>
            </a:r>
            <a:r>
              <a:rPr lang="en-US" b="1" dirty="0">
                <a:cs typeface="Calibri"/>
              </a:rPr>
              <a:t> </a:t>
            </a:r>
            <a:r>
              <a:rPr lang="en-US" b="1" err="1">
                <a:cs typeface="Calibri"/>
              </a:rPr>
              <a:t>ils</a:t>
            </a:r>
            <a:r>
              <a:rPr lang="en-US" b="1" dirty="0">
                <a:cs typeface="Calibri"/>
              </a:rPr>
              <a:t> </a:t>
            </a:r>
            <a:r>
              <a:rPr lang="en-US" b="1" err="1">
                <a:cs typeface="Calibri"/>
              </a:rPr>
              <a:t>exploser</a:t>
            </a:r>
            <a:r>
              <a:rPr lang="en-US" b="1" dirty="0">
                <a:cs typeface="Calibri"/>
              </a:rPr>
              <a:t> faute de </a:t>
            </a:r>
            <a:r>
              <a:rPr lang="en-US" b="1" err="1">
                <a:cs typeface="Calibri"/>
              </a:rPr>
              <a:t>ressources</a:t>
            </a:r>
            <a:r>
              <a:rPr lang="en-US" b="1" dirty="0">
                <a:cs typeface="Calibri"/>
              </a:rPr>
              <a:t> dans les CIUSSS? Comment </a:t>
            </a:r>
            <a:r>
              <a:rPr lang="en-US" b="1" err="1">
                <a:cs typeface="Calibri"/>
              </a:rPr>
              <a:t>prioriser</a:t>
            </a:r>
            <a:r>
              <a:rPr lang="en-US" b="1" dirty="0">
                <a:cs typeface="Calibri"/>
              </a:rPr>
              <a:t> les </a:t>
            </a:r>
            <a:r>
              <a:rPr lang="en-US" b="1" err="1">
                <a:cs typeface="Calibri"/>
              </a:rPr>
              <a:t>demandes</a:t>
            </a:r>
            <a:r>
              <a:rPr lang="en-US" b="1" dirty="0">
                <a:cs typeface="Calibri"/>
              </a:rPr>
              <a:t>?  </a:t>
            </a:r>
            <a:r>
              <a:rPr lang="en-US" b="1" err="1">
                <a:cs typeface="Calibri"/>
              </a:rPr>
              <a:t>C'était</a:t>
            </a:r>
            <a:r>
              <a:rPr lang="en-US" b="1" dirty="0">
                <a:cs typeface="Calibri"/>
              </a:rPr>
              <a:t> déjà </a:t>
            </a:r>
            <a:r>
              <a:rPr lang="en-US" b="1" err="1">
                <a:cs typeface="Calibri"/>
              </a:rPr>
              <a:t>problématique</a:t>
            </a:r>
            <a:r>
              <a:rPr lang="en-US" b="1" dirty="0">
                <a:cs typeface="Calibri"/>
              </a:rPr>
              <a:t> après le PL113 </a:t>
            </a:r>
            <a:r>
              <a:rPr lang="en-US" b="1" err="1">
                <a:cs typeface="Calibri"/>
              </a:rPr>
              <a:t>y'a</a:t>
            </a:r>
            <a:r>
              <a:rPr lang="en-US" b="1" dirty="0">
                <a:cs typeface="Calibri"/>
              </a:rPr>
              <a:t> 5 ans.</a:t>
            </a:r>
            <a:endParaRPr lang="en-US" b="1" dirty="0">
              <a:ea typeface="Calibri"/>
              <a:cs typeface="Calibri"/>
            </a:endParaRPr>
          </a:p>
          <a:p>
            <a:r>
              <a:rPr lang="en-US" dirty="0">
                <a:cs typeface="Calibri"/>
              </a:rPr>
              <a:t>Cela a </a:t>
            </a:r>
            <a:r>
              <a:rPr lang="en-US" err="1">
                <a:cs typeface="Calibri"/>
              </a:rPr>
              <a:t>été</a:t>
            </a:r>
            <a:r>
              <a:rPr lang="en-US" dirty="0">
                <a:cs typeface="Calibri"/>
              </a:rPr>
              <a:t> </a:t>
            </a:r>
            <a:r>
              <a:rPr lang="en-US" err="1">
                <a:cs typeface="Calibri"/>
              </a:rPr>
              <a:t>nommé</a:t>
            </a:r>
            <a:r>
              <a:rPr lang="en-US" dirty="0">
                <a:cs typeface="Calibri"/>
              </a:rPr>
              <a:t> dans le </a:t>
            </a:r>
            <a:r>
              <a:rPr lang="en-US" err="1">
                <a:cs typeface="Calibri"/>
              </a:rPr>
              <a:t>mémoire</a:t>
            </a:r>
            <a:r>
              <a:rPr lang="en-US" dirty="0">
                <a:cs typeface="Calibri"/>
              </a:rPr>
              <a:t> des DPJs...</a:t>
            </a:r>
            <a:endParaRPr lang="en-US" dirty="0">
              <a:ea typeface="Calibri"/>
              <a:cs typeface="Calibri"/>
            </a:endParaRP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21</a:t>
            </a:fld>
            <a:endParaRPr lang="fr-CA"/>
          </a:p>
        </p:txBody>
      </p:sp>
    </p:spTree>
    <p:extLst>
      <p:ext uri="{BB962C8B-B14F-4D97-AF65-F5344CB8AC3E}">
        <p14:creationId xmlns:p14="http://schemas.microsoft.com/office/powerpoint/2010/main" val="39909197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MG</a:t>
            </a: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22</a:t>
            </a:fld>
            <a:endParaRPr lang="fr-CA"/>
          </a:p>
        </p:txBody>
      </p:sp>
    </p:spTree>
    <p:extLst>
      <p:ext uri="{BB962C8B-B14F-4D97-AF65-F5344CB8AC3E}">
        <p14:creationId xmlns:p14="http://schemas.microsoft.com/office/powerpoint/2010/main" val="76832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MG</a:t>
            </a:r>
          </a:p>
          <a:p>
            <a:r>
              <a:rPr lang="en-US" dirty="0">
                <a:cs typeface="Calibri"/>
              </a:rPr>
              <a:t>Source: le soleil, </a:t>
            </a:r>
            <a:r>
              <a:rPr lang="en-US" dirty="0" err="1">
                <a:cs typeface="Calibri"/>
              </a:rPr>
              <a:t>utilisant</a:t>
            </a:r>
            <a:r>
              <a:rPr lang="en-US" dirty="0">
                <a:cs typeface="Calibri"/>
              </a:rPr>
              <a:t> des données du MSSS</a:t>
            </a:r>
            <a:endParaRPr lang="en-US" dirty="0"/>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23</a:t>
            </a:fld>
            <a:endParaRPr lang="fr-CA"/>
          </a:p>
        </p:txBody>
      </p:sp>
    </p:spTree>
    <p:extLst>
      <p:ext uri="{BB962C8B-B14F-4D97-AF65-F5344CB8AC3E}">
        <p14:creationId xmlns:p14="http://schemas.microsoft.com/office/powerpoint/2010/main" val="3490723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MAB</a:t>
            </a:r>
          </a:p>
          <a:p>
            <a:endParaRPr lang="en-US" dirty="0"/>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24</a:t>
            </a:fld>
            <a:endParaRPr lang="fr-CA"/>
          </a:p>
        </p:txBody>
      </p:sp>
    </p:spTree>
    <p:extLst>
      <p:ext uri="{BB962C8B-B14F-4D97-AF65-F5344CB8AC3E}">
        <p14:creationId xmlns:p14="http://schemas.microsoft.com/office/powerpoint/2010/main" val="29285098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MAB</a:t>
            </a:r>
          </a:p>
          <a:p>
            <a:r>
              <a:rPr lang="en-US" dirty="0" err="1">
                <a:cs typeface="Calibri"/>
              </a:rPr>
              <a:t>Période</a:t>
            </a:r>
            <a:r>
              <a:rPr lang="en-US" dirty="0">
                <a:cs typeface="Calibri"/>
              </a:rPr>
              <a:t> de transition du droit</a:t>
            </a:r>
            <a:endParaRPr lang="en-US" dirty="0"/>
          </a:p>
          <a:p>
            <a:pPr marL="285750" indent="-285750">
              <a:buFont typeface="Calibri"/>
              <a:buChar char="-"/>
            </a:pPr>
            <a:r>
              <a:rPr lang="en-US" dirty="0" err="1">
                <a:cs typeface="Calibri"/>
              </a:rPr>
              <a:t>Nommer</a:t>
            </a:r>
            <a:r>
              <a:rPr lang="en-US" dirty="0">
                <a:cs typeface="Calibri"/>
              </a:rPr>
              <a:t> </a:t>
            </a:r>
            <a:r>
              <a:rPr lang="en-US" dirty="0" err="1">
                <a:cs typeface="Calibri"/>
              </a:rPr>
              <a:t>l'existence</a:t>
            </a:r>
            <a:r>
              <a:rPr lang="en-US" dirty="0">
                <a:cs typeface="Calibri"/>
              </a:rPr>
              <a:t> de la reconnaissance de </a:t>
            </a:r>
            <a:r>
              <a:rPr lang="en-US" dirty="0" err="1">
                <a:cs typeface="Calibri"/>
              </a:rPr>
              <a:t>l'adoption</a:t>
            </a:r>
            <a:r>
              <a:rPr lang="en-US" dirty="0">
                <a:cs typeface="Calibri"/>
              </a:rPr>
              <a:t> </a:t>
            </a:r>
            <a:r>
              <a:rPr lang="en-US" dirty="0" err="1">
                <a:cs typeface="Calibri"/>
              </a:rPr>
              <a:t>coutumière</a:t>
            </a:r>
            <a:endParaRPr lang="en-US" dirty="0">
              <a:cs typeface="Calibri"/>
            </a:endParaRPr>
          </a:p>
          <a:p>
            <a:pPr marL="285750" indent="-285750">
              <a:buFont typeface="Calibri"/>
              <a:buChar char="-"/>
            </a:pPr>
            <a:r>
              <a:rPr lang="en-US" dirty="0" err="1">
                <a:cs typeface="Calibri"/>
              </a:rPr>
              <a:t>Expliquer</a:t>
            </a:r>
            <a:r>
              <a:rPr lang="en-US" dirty="0">
                <a:cs typeface="Calibri"/>
              </a:rPr>
              <a:t> que avec la nouvelle </a:t>
            </a:r>
            <a:r>
              <a:rPr lang="en-US" dirty="0" err="1">
                <a:cs typeface="Calibri"/>
              </a:rPr>
              <a:t>liste</a:t>
            </a:r>
            <a:r>
              <a:rPr lang="en-US" dirty="0">
                <a:cs typeface="Calibri"/>
              </a:rPr>
              <a:t> de </a:t>
            </a:r>
            <a:r>
              <a:rPr lang="en-US" dirty="0" err="1">
                <a:cs typeface="Calibri"/>
              </a:rPr>
              <a:t>priorité</a:t>
            </a:r>
            <a:r>
              <a:rPr lang="en-US" dirty="0">
                <a:cs typeface="Calibri"/>
              </a:rPr>
              <a:t> enfants ne </a:t>
            </a:r>
            <a:r>
              <a:rPr lang="en-US" dirty="0" err="1">
                <a:cs typeface="Calibri"/>
              </a:rPr>
              <a:t>devraient</a:t>
            </a:r>
            <a:r>
              <a:rPr lang="en-US" dirty="0">
                <a:cs typeface="Calibri"/>
              </a:rPr>
              <a:t> </a:t>
            </a:r>
            <a:r>
              <a:rPr lang="en-US" dirty="0" err="1">
                <a:cs typeface="Calibri"/>
              </a:rPr>
              <a:t>pratiquement</a:t>
            </a:r>
            <a:r>
              <a:rPr lang="en-US" dirty="0">
                <a:cs typeface="Calibri"/>
              </a:rPr>
              <a:t> plus </a:t>
            </a:r>
            <a:r>
              <a:rPr lang="en-US" dirty="0" err="1">
                <a:cs typeface="Calibri"/>
              </a:rPr>
              <a:t>être</a:t>
            </a:r>
            <a:r>
              <a:rPr lang="en-US" dirty="0">
                <a:cs typeface="Calibri"/>
              </a:rPr>
              <a:t> </a:t>
            </a:r>
            <a:r>
              <a:rPr lang="en-US" dirty="0" err="1">
                <a:cs typeface="Calibri"/>
              </a:rPr>
              <a:t>placés</a:t>
            </a:r>
            <a:r>
              <a:rPr lang="en-US" dirty="0">
                <a:cs typeface="Calibri"/>
              </a:rPr>
              <a:t> chez des </a:t>
            </a:r>
            <a:r>
              <a:rPr lang="en-US" dirty="0" err="1">
                <a:cs typeface="Calibri"/>
              </a:rPr>
              <a:t>allochtones</a:t>
            </a:r>
            <a:r>
              <a:rPr lang="en-US" dirty="0">
                <a:cs typeface="Calibri"/>
              </a:rPr>
              <a:t> </a:t>
            </a:r>
          </a:p>
          <a:p>
            <a:pPr marL="285750" indent="-285750">
              <a:buFont typeface="Calibri"/>
              <a:buChar char="-"/>
            </a:pPr>
            <a:r>
              <a:rPr lang="en-US" dirty="0" err="1">
                <a:cs typeface="Calibri"/>
              </a:rPr>
              <a:t>Sensibilité</a:t>
            </a:r>
            <a:r>
              <a:rPr lang="en-US" dirty="0">
                <a:cs typeface="Calibri"/>
              </a:rPr>
              <a:t> ++++  adoption </a:t>
            </a:r>
          </a:p>
          <a:p>
            <a:pPr marL="285750" indent="-285750">
              <a:buFont typeface="Calibri"/>
              <a:buChar char="-"/>
            </a:pPr>
            <a:r>
              <a:rPr lang="en-US" dirty="0">
                <a:cs typeface="Calibri"/>
              </a:rPr>
              <a:t>Changer le </a:t>
            </a:r>
            <a:r>
              <a:rPr lang="en-US" dirty="0" err="1">
                <a:cs typeface="Calibri"/>
              </a:rPr>
              <a:t>paradigme</a:t>
            </a:r>
            <a:r>
              <a:rPr lang="en-US" dirty="0">
                <a:cs typeface="Calibri"/>
              </a:rPr>
              <a:t> de </a:t>
            </a:r>
            <a:r>
              <a:rPr lang="en-US" dirty="0" err="1">
                <a:cs typeface="Calibri"/>
              </a:rPr>
              <a:t>réflexion</a:t>
            </a:r>
            <a:r>
              <a:rPr lang="en-US" dirty="0">
                <a:cs typeface="Calibri"/>
              </a:rPr>
              <a:t> </a:t>
            </a:r>
          </a:p>
          <a:p>
            <a:pPr marL="285750" indent="-285750">
              <a:buFont typeface="Calibri"/>
              <a:buChar char="-"/>
            </a:pPr>
            <a:endParaRPr lang="en-US" dirty="0">
              <a:cs typeface="Calibri"/>
            </a:endParaRPr>
          </a:p>
          <a:p>
            <a:pPr marL="285750" indent="-285750">
              <a:buFont typeface="Calibri"/>
              <a:buChar char="-"/>
            </a:pPr>
            <a:r>
              <a:rPr lang="fr-CA" dirty="0">
                <a:cs typeface="Calibri"/>
              </a:rPr>
              <a:t>132 […]Le nouvel acte se substitue à l’acte primitif; il en reprend toutes les énonciations et les mentions qui n’ont pas fait l’objet de modifications et, dans le cas d’une adoption assortie d’une reconnaissance d’un lien préexistant de filiation, celles relatives à ce lien en précisant leur antériorité. Dans le cas d’une adoption coutumière autochtone, le nouvel acte fait également mention, le cas échéant, des droits et des obligations qui subsistent entre l’adopté et un parent d’origine en faisant renvoi à l’acte modificatif. Enfin, une mention de la substitution est portée à l’acte primitif.</a:t>
            </a:r>
          </a:p>
          <a:p>
            <a:pPr marL="285750" indent="-285750">
              <a:buFont typeface="Calibri"/>
              <a:buChar char="-"/>
            </a:pPr>
            <a:endParaRPr lang="fr-CA" dirty="0">
              <a:cs typeface="Calibri"/>
            </a:endParaRPr>
          </a:p>
          <a:p>
            <a:br>
              <a:rPr lang="fr-CA" sz="1200" b="1" i="0" u="none" strike="noStrike" kern="1200" dirty="0">
                <a:solidFill>
                  <a:schemeClr val="tx1"/>
                </a:solidFill>
                <a:effectLst/>
                <a:latin typeface="+mn-lt"/>
                <a:ea typeface="+mn-ea"/>
                <a:cs typeface="+mn-cs"/>
                <a:hlinkClick r:id="rId3"/>
              </a:rPr>
            </a:br>
            <a:r>
              <a:rPr lang="fr-CA" sz="1200" b="1" i="0" u="none" strike="noStrike" kern="1200" dirty="0">
                <a:solidFill>
                  <a:schemeClr val="tx1"/>
                </a:solidFill>
                <a:effectLst/>
                <a:latin typeface="+mn-lt"/>
                <a:ea typeface="+mn-ea"/>
                <a:cs typeface="+mn-cs"/>
                <a:hlinkClick r:id="rId3"/>
              </a:rPr>
              <a:t>543.1.</a:t>
            </a:r>
            <a:r>
              <a:rPr lang="fr-CA" sz="1200" b="0" i="0" kern="1200" dirty="0">
                <a:solidFill>
                  <a:schemeClr val="tx1"/>
                </a:solidFill>
                <a:effectLst/>
                <a:latin typeface="+mn-lt"/>
                <a:ea typeface="+mn-ea"/>
                <a:cs typeface="+mn-cs"/>
              </a:rPr>
              <a:t> Peuvent se substituer aux conditions d’adoption prévues par la loi celles de toute coutume autochtone du Québec qui est en harmonie avec les principes de l’intérêt de l’enfant, du respect de ses droits et du consentement des personnes concernées. Ainsi, les dispositions du présent chapitre qui suivent, à l’exception de celles de la section III, ne s’appliquent pas à une adoption faite suivant une telle coutume, sauf disposition contraire.</a:t>
            </a:r>
          </a:p>
          <a:p>
            <a:r>
              <a:rPr lang="fr-CA" sz="1200" b="0" i="0" kern="1200" dirty="0">
                <a:solidFill>
                  <a:schemeClr val="tx1"/>
                </a:solidFill>
                <a:effectLst/>
                <a:latin typeface="+mn-lt"/>
                <a:ea typeface="+mn-ea"/>
                <a:cs typeface="+mn-cs"/>
              </a:rPr>
              <a:t>Une telle adoption qui, selon la coutume, crée un lien de filiation entre l’enfant et l’adoptant est, sur demande de l’un d’eux, attestée par l’autorité compétente désignée pour la communauté ou la nation autochtone de l’enfant ou de l’adoptant. Toutefois, si l’enfant et l’adoptant sont membres de nations différentes, l’autorité compétente est celle désignée pour la communauté ou la nation de l’enfant.</a:t>
            </a:r>
          </a:p>
          <a:p>
            <a:r>
              <a:rPr lang="fr-CA" sz="1200" b="0" i="0" kern="1200" dirty="0">
                <a:solidFill>
                  <a:schemeClr val="tx1"/>
                </a:solidFill>
                <a:effectLst/>
                <a:latin typeface="+mn-lt"/>
                <a:ea typeface="+mn-ea"/>
                <a:cs typeface="+mn-cs"/>
              </a:rPr>
              <a:t>L’autorité compétente délivre un certificat qui atteste de l’adoption après s’être assurée du respect de la coutume, notamment que les consentements requis ont été valablement donnés et que l’enfant a été confié à l’adoptant; elle s’assure en outre que l’adoption est conforme à l’intérêt de l’enfant.</a:t>
            </a:r>
          </a:p>
          <a:p>
            <a:pPr marL="285750" indent="-285750">
              <a:buFont typeface="Calibri"/>
              <a:buChar char="-"/>
            </a:pPr>
            <a:endParaRPr lang="en-US" dirty="0">
              <a:cs typeface="Calibri"/>
            </a:endParaRP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25</a:t>
            </a:fld>
            <a:endParaRPr lang="fr-CA"/>
          </a:p>
        </p:txBody>
      </p:sp>
    </p:spTree>
    <p:extLst>
      <p:ext uri="{BB962C8B-B14F-4D97-AF65-F5344CB8AC3E}">
        <p14:creationId xmlns:p14="http://schemas.microsoft.com/office/powerpoint/2010/main" val="39632200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MAB</a:t>
            </a:r>
          </a:p>
          <a:p>
            <a:endParaRPr lang="en-US" dirty="0">
              <a:cs typeface="Calibri"/>
            </a:endParaRPr>
          </a:p>
          <a:p>
            <a:r>
              <a:rPr lang="en-US" dirty="0">
                <a:cs typeface="Calibri"/>
              </a:rPr>
              <a:t>Culture du secret à </a:t>
            </a:r>
            <a:r>
              <a:rPr lang="en-US" dirty="0" err="1">
                <a:cs typeface="Calibri"/>
              </a:rPr>
              <a:t>l'endroit</a:t>
            </a:r>
            <a:r>
              <a:rPr lang="en-US" dirty="0">
                <a:cs typeface="Calibri"/>
              </a:rPr>
              <a:t> de la FA / </a:t>
            </a:r>
            <a:r>
              <a:rPr lang="en-US" dirty="0" err="1">
                <a:cs typeface="Calibri"/>
              </a:rPr>
              <a:t>confidentialité</a:t>
            </a:r>
            <a:endParaRPr lang="en-US" dirty="0"/>
          </a:p>
          <a:p>
            <a:r>
              <a:rPr lang="en-US" dirty="0" err="1">
                <a:cs typeface="Calibri"/>
              </a:rPr>
              <a:t>Disparité</a:t>
            </a:r>
            <a:r>
              <a:rPr lang="en-US" dirty="0">
                <a:cs typeface="Calibri"/>
              </a:rPr>
              <a:t> </a:t>
            </a:r>
            <a:r>
              <a:rPr lang="en-US" dirty="0" err="1">
                <a:cs typeface="Calibri"/>
              </a:rPr>
              <a:t>régionale</a:t>
            </a:r>
            <a:r>
              <a:rPr lang="en-US" dirty="0">
                <a:cs typeface="Calibri"/>
              </a:rPr>
              <a:t> / </a:t>
            </a:r>
            <a:r>
              <a:rPr lang="en-US" dirty="0" err="1">
                <a:cs typeface="Calibri"/>
              </a:rPr>
              <a:t>aucun</a:t>
            </a:r>
            <a:r>
              <a:rPr lang="en-US" dirty="0">
                <a:cs typeface="Calibri"/>
              </a:rPr>
              <a:t> leadership provincial. On a </a:t>
            </a:r>
            <a:r>
              <a:rPr lang="en-US" dirty="0" err="1">
                <a:cs typeface="Calibri"/>
              </a:rPr>
              <a:t>pourtant</a:t>
            </a:r>
            <a:r>
              <a:rPr lang="en-US" dirty="0">
                <a:cs typeface="Calibri"/>
              </a:rPr>
              <a:t> </a:t>
            </a:r>
            <a:r>
              <a:rPr lang="en-US" dirty="0" err="1">
                <a:cs typeface="Calibri"/>
              </a:rPr>
              <a:t>une</a:t>
            </a:r>
            <a:r>
              <a:rPr lang="en-US" dirty="0">
                <a:cs typeface="Calibri"/>
              </a:rPr>
              <a:t> </a:t>
            </a:r>
            <a:r>
              <a:rPr lang="en-US" dirty="0" err="1">
                <a:cs typeface="Calibri"/>
              </a:rPr>
              <a:t>actrice</a:t>
            </a:r>
            <a:r>
              <a:rPr lang="en-US" dirty="0">
                <a:cs typeface="Calibri"/>
              </a:rPr>
              <a:t> qui a </a:t>
            </a:r>
            <a:r>
              <a:rPr lang="en-US" dirty="0" err="1">
                <a:cs typeface="Calibri"/>
              </a:rPr>
              <a:t>a</a:t>
            </a:r>
            <a:r>
              <a:rPr lang="en-US" dirty="0">
                <a:cs typeface="Calibri"/>
              </a:rPr>
              <a:t> un </a:t>
            </a:r>
            <a:r>
              <a:rPr lang="en-US" dirty="0" err="1">
                <a:cs typeface="Calibri"/>
              </a:rPr>
              <a:t>pouvoir</a:t>
            </a:r>
            <a:r>
              <a:rPr lang="en-US" dirty="0">
                <a:cs typeface="Calibri"/>
              </a:rPr>
              <a:t> provincial </a:t>
            </a:r>
          </a:p>
          <a:p>
            <a:r>
              <a:rPr lang="en-US" dirty="0">
                <a:cs typeface="Calibri"/>
              </a:rPr>
              <a:t>Culture </a:t>
            </a:r>
            <a:r>
              <a:rPr lang="en-US" dirty="0" err="1">
                <a:cs typeface="Calibri"/>
              </a:rPr>
              <a:t>d'établissement</a:t>
            </a:r>
            <a:r>
              <a:rPr lang="en-US" dirty="0">
                <a:cs typeface="Calibri"/>
              </a:rPr>
              <a:t> </a:t>
            </a:r>
            <a:r>
              <a:rPr lang="en-US" dirty="0" err="1">
                <a:cs typeface="Calibri"/>
              </a:rPr>
              <a:t>impacte</a:t>
            </a:r>
            <a:r>
              <a:rPr lang="en-US" dirty="0">
                <a:cs typeface="Calibri"/>
              </a:rPr>
              <a:t> le volume --&gt; enfant a pas les </a:t>
            </a:r>
            <a:r>
              <a:rPr lang="en-US" dirty="0" err="1">
                <a:cs typeface="Calibri"/>
              </a:rPr>
              <a:t>mêmes</a:t>
            </a:r>
            <a:r>
              <a:rPr lang="en-US" dirty="0">
                <a:cs typeface="Calibri"/>
              </a:rPr>
              <a:t> </a:t>
            </a:r>
            <a:r>
              <a:rPr lang="en-US" dirty="0" err="1">
                <a:cs typeface="Calibri"/>
              </a:rPr>
              <a:t>opportunités</a:t>
            </a:r>
            <a:r>
              <a:rPr lang="en-US" dirty="0">
                <a:cs typeface="Calibri"/>
              </a:rPr>
              <a:t> </a:t>
            </a:r>
            <a:r>
              <a:rPr lang="en-US" dirty="0" err="1">
                <a:cs typeface="Calibri"/>
              </a:rPr>
              <a:t>s'il</a:t>
            </a:r>
            <a:r>
              <a:rPr lang="en-US" dirty="0">
                <a:cs typeface="Calibri"/>
              </a:rPr>
              <a:t> </a:t>
            </a:r>
            <a:r>
              <a:rPr lang="en-US" dirty="0" err="1">
                <a:cs typeface="Calibri"/>
              </a:rPr>
              <a:t>est</a:t>
            </a:r>
            <a:r>
              <a:rPr lang="en-US" dirty="0">
                <a:cs typeface="Calibri"/>
              </a:rPr>
              <a:t> né </a:t>
            </a:r>
            <a:r>
              <a:rPr lang="en-US" dirty="0" err="1">
                <a:cs typeface="Calibri"/>
              </a:rPr>
              <a:t>en</a:t>
            </a:r>
            <a:r>
              <a:rPr lang="en-US" dirty="0">
                <a:cs typeface="Calibri"/>
              </a:rPr>
              <a:t> </a:t>
            </a:r>
            <a:r>
              <a:rPr lang="en-US" dirty="0" err="1">
                <a:cs typeface="Calibri"/>
              </a:rPr>
              <a:t>Montérégie</a:t>
            </a:r>
            <a:r>
              <a:rPr lang="en-US" dirty="0">
                <a:cs typeface="Calibri"/>
              </a:rPr>
              <a:t> versus Abitibi </a:t>
            </a:r>
          </a:p>
          <a:p>
            <a:r>
              <a:rPr lang="en-US" dirty="0">
                <a:cs typeface="Calibri"/>
              </a:rPr>
              <a:t>Pratique à volume / manque de </a:t>
            </a:r>
            <a:r>
              <a:rPr lang="en-US" dirty="0" err="1">
                <a:cs typeface="Calibri"/>
              </a:rPr>
              <a:t>ressource</a:t>
            </a:r>
            <a:r>
              <a:rPr lang="en-US" dirty="0">
                <a:cs typeface="Calibri"/>
              </a:rPr>
              <a:t>; manque de temps pour </a:t>
            </a:r>
            <a:r>
              <a:rPr lang="en-US" dirty="0" err="1">
                <a:cs typeface="Calibri"/>
              </a:rPr>
              <a:t>accompagnement</a:t>
            </a:r>
            <a:r>
              <a:rPr lang="en-US" dirty="0">
                <a:cs typeface="Calibri"/>
              </a:rPr>
              <a:t> FA à </a:t>
            </a:r>
            <a:r>
              <a:rPr lang="en-US" dirty="0" err="1">
                <a:cs typeface="Calibri"/>
              </a:rPr>
              <a:t>titre</a:t>
            </a:r>
            <a:r>
              <a:rPr lang="en-US" dirty="0">
                <a:cs typeface="Calibri"/>
              </a:rPr>
              <a:t> de </a:t>
            </a:r>
            <a:r>
              <a:rPr lang="en-US" dirty="0" err="1">
                <a:cs typeface="Calibri"/>
              </a:rPr>
              <a:t>témoin</a:t>
            </a:r>
            <a:r>
              <a:rPr lang="en-US" dirty="0">
                <a:cs typeface="Calibri"/>
              </a:rPr>
              <a:t> pour DAA</a:t>
            </a:r>
          </a:p>
          <a:p>
            <a:r>
              <a:rPr lang="en-US" dirty="0" err="1">
                <a:cs typeface="Calibri"/>
              </a:rPr>
              <a:t>Difficulté</a:t>
            </a:r>
            <a:r>
              <a:rPr lang="en-US" dirty="0">
                <a:cs typeface="Calibri"/>
              </a:rPr>
              <a:t> </a:t>
            </a:r>
            <a:r>
              <a:rPr lang="en-US" dirty="0" err="1">
                <a:cs typeface="Calibri"/>
              </a:rPr>
              <a:t>d'adaptation</a:t>
            </a:r>
            <a:r>
              <a:rPr lang="en-US" dirty="0">
                <a:cs typeface="Calibri"/>
              </a:rPr>
              <a:t> aux </a:t>
            </a:r>
            <a:r>
              <a:rPr lang="en-US" dirty="0" err="1">
                <a:cs typeface="Calibri"/>
              </a:rPr>
              <a:t>mouvances</a:t>
            </a:r>
            <a:r>
              <a:rPr lang="en-US" dirty="0">
                <a:cs typeface="Calibri"/>
              </a:rPr>
              <a:t> des </a:t>
            </a:r>
            <a:r>
              <a:rPr lang="en-US" dirty="0" err="1">
                <a:cs typeface="Calibri"/>
              </a:rPr>
              <a:t>modèles</a:t>
            </a:r>
            <a:r>
              <a:rPr lang="en-US" dirty="0">
                <a:cs typeface="Calibri"/>
              </a:rPr>
              <a:t> de </a:t>
            </a:r>
            <a:r>
              <a:rPr lang="en-US" dirty="0" err="1">
                <a:cs typeface="Calibri"/>
              </a:rPr>
              <a:t>famille</a:t>
            </a:r>
            <a:r>
              <a:rPr lang="en-US" dirty="0">
                <a:cs typeface="Calibri"/>
              </a:rPr>
              <a:t> (</a:t>
            </a:r>
            <a:r>
              <a:rPr lang="en-US" dirty="0" err="1">
                <a:cs typeface="Calibri"/>
              </a:rPr>
              <a:t>pluriparentalité</a:t>
            </a:r>
            <a:r>
              <a:rPr lang="en-US" dirty="0">
                <a:cs typeface="Calibri"/>
              </a:rPr>
              <a:t>)</a:t>
            </a:r>
          </a:p>
          <a:p>
            <a:endParaRPr lang="en-US" dirty="0">
              <a:cs typeface="Calibri"/>
            </a:endParaRP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26</a:t>
            </a:fld>
            <a:endParaRPr lang="fr-CA"/>
          </a:p>
        </p:txBody>
      </p:sp>
    </p:spTree>
    <p:extLst>
      <p:ext uri="{BB962C8B-B14F-4D97-AF65-F5344CB8AC3E}">
        <p14:creationId xmlns:p14="http://schemas.microsoft.com/office/powerpoint/2010/main" val="40623515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JTL 3 premiers  / MG  coordination </a:t>
            </a:r>
            <a:r>
              <a:rPr lang="en-US" dirty="0" err="1">
                <a:cs typeface="Calibri"/>
              </a:rPr>
              <a:t>provinciale</a:t>
            </a:r>
            <a:r>
              <a:rPr lang="en-US" dirty="0">
                <a:cs typeface="Calibri"/>
              </a:rPr>
              <a:t> + </a:t>
            </a:r>
            <a:r>
              <a:rPr lang="en-US" dirty="0" err="1">
                <a:cs typeface="Calibri"/>
              </a:rPr>
              <a:t>santé</a:t>
            </a:r>
            <a:r>
              <a:rPr lang="en-US" dirty="0">
                <a:cs typeface="Calibri"/>
              </a:rPr>
              <a:t> Québec  / MAB 2 </a:t>
            </a:r>
            <a:r>
              <a:rPr lang="en-US" dirty="0" err="1">
                <a:cs typeface="Calibri"/>
              </a:rPr>
              <a:t>derniers</a:t>
            </a:r>
            <a:r>
              <a:rPr lang="en-US" dirty="0">
                <a:cs typeface="Calibri"/>
              </a:rPr>
              <a:t> points</a:t>
            </a:r>
          </a:p>
          <a:p>
            <a:endParaRPr lang="en-US" dirty="0">
              <a:cs typeface="Calibri"/>
            </a:endParaRPr>
          </a:p>
          <a:p>
            <a:pPr marL="171450" indent="-171450">
              <a:buFont typeface="Calibri"/>
              <a:buChar char="-"/>
            </a:pPr>
            <a:r>
              <a:rPr lang="en-US" b="1" dirty="0">
                <a:cs typeface="Calibri"/>
              </a:rPr>
              <a:t>JTL: </a:t>
            </a:r>
          </a:p>
          <a:p>
            <a:pPr marL="171450" indent="-171450">
              <a:buFont typeface="Calibri"/>
              <a:buChar char="-"/>
            </a:pPr>
            <a:endParaRPr lang="en-US" b="1" dirty="0">
              <a:cs typeface="Calibri"/>
            </a:endParaRPr>
          </a:p>
          <a:p>
            <a:pPr marL="171450" indent="-171450">
              <a:buFont typeface="Calibri"/>
              <a:buChar char="-"/>
            </a:pPr>
            <a:r>
              <a:rPr lang="en-US" b="1" dirty="0" err="1">
                <a:cs typeface="Calibri"/>
              </a:rPr>
              <a:t>Pleine</a:t>
            </a:r>
            <a:r>
              <a:rPr lang="en-US" b="1" dirty="0">
                <a:cs typeface="Calibri"/>
              </a:rPr>
              <a:t> </a:t>
            </a:r>
            <a:r>
              <a:rPr lang="en-US" b="1" dirty="0" err="1">
                <a:cs typeface="Calibri"/>
              </a:rPr>
              <a:t>ouverture</a:t>
            </a:r>
            <a:r>
              <a:rPr lang="en-US" b="1" dirty="0">
                <a:cs typeface="Calibri"/>
              </a:rPr>
              <a:t> des valves </a:t>
            </a:r>
            <a:r>
              <a:rPr lang="en-US" b="1" dirty="0" err="1">
                <a:cs typeface="Calibri"/>
              </a:rPr>
              <a:t>en</a:t>
            </a:r>
            <a:r>
              <a:rPr lang="en-US" b="1" dirty="0">
                <a:cs typeface="Calibri"/>
              </a:rPr>
              <a:t> </a:t>
            </a:r>
            <a:r>
              <a:rPr lang="en-US" b="1" dirty="0" err="1">
                <a:cs typeface="Calibri"/>
              </a:rPr>
              <a:t>matiere</a:t>
            </a:r>
            <a:r>
              <a:rPr lang="en-US" b="1" dirty="0">
                <a:cs typeface="Calibri"/>
              </a:rPr>
              <a:t> de </a:t>
            </a:r>
            <a:r>
              <a:rPr lang="en-US" b="1" dirty="0" err="1">
                <a:cs typeface="Calibri"/>
              </a:rPr>
              <a:t>confidentialité</a:t>
            </a:r>
            <a:r>
              <a:rPr lang="en-US" b="1" dirty="0">
                <a:cs typeface="Calibri"/>
              </a:rPr>
              <a:t>?</a:t>
            </a:r>
            <a:r>
              <a:rPr lang="en-US" dirty="0">
                <a:cs typeface="Calibri"/>
              </a:rPr>
              <a:t> </a:t>
            </a:r>
            <a:r>
              <a:rPr lang="en-US" dirty="0" err="1">
                <a:cs typeface="Calibri"/>
              </a:rPr>
              <a:t>Impossibilité</a:t>
            </a:r>
            <a:r>
              <a:rPr lang="en-US" dirty="0">
                <a:cs typeface="Calibri"/>
              </a:rPr>
              <a:t> </a:t>
            </a:r>
            <a:r>
              <a:rPr lang="en-US" dirty="0" err="1">
                <a:cs typeface="Calibri"/>
              </a:rPr>
              <a:t>absolue</a:t>
            </a:r>
            <a:r>
              <a:rPr lang="en-US" dirty="0">
                <a:cs typeface="Calibri"/>
              </a:rPr>
              <a:t> pour le parent de refuser de </a:t>
            </a:r>
            <a:r>
              <a:rPr lang="en-US" dirty="0" err="1">
                <a:cs typeface="Calibri"/>
              </a:rPr>
              <a:t>divulguer</a:t>
            </a:r>
            <a:r>
              <a:rPr lang="en-US" dirty="0">
                <a:cs typeface="Calibri"/>
              </a:rPr>
              <a:t> son </a:t>
            </a:r>
            <a:r>
              <a:rPr lang="en-US" dirty="0" err="1">
                <a:cs typeface="Calibri"/>
              </a:rPr>
              <a:t>identité</a:t>
            </a:r>
            <a:r>
              <a:rPr lang="en-US" dirty="0">
                <a:cs typeface="Calibri"/>
              </a:rPr>
              <a:t> </a:t>
            </a:r>
            <a:r>
              <a:rPr lang="en-US" dirty="0" err="1">
                <a:cs typeface="Calibri"/>
              </a:rPr>
              <a:t>en</a:t>
            </a:r>
            <a:r>
              <a:rPr lang="en-US" dirty="0">
                <a:cs typeface="Calibri"/>
              </a:rPr>
              <a:t> tout temps? Fini le veto et </a:t>
            </a:r>
            <a:r>
              <a:rPr lang="en-US" dirty="0" err="1">
                <a:cs typeface="Calibri"/>
              </a:rPr>
              <a:t>fini</a:t>
            </a:r>
            <a:r>
              <a:rPr lang="en-US" dirty="0">
                <a:cs typeface="Calibri"/>
              </a:rPr>
              <a:t> les </a:t>
            </a:r>
            <a:r>
              <a:rPr lang="en-US" dirty="0" err="1">
                <a:cs typeface="Calibri"/>
              </a:rPr>
              <a:t>refus</a:t>
            </a:r>
            <a:r>
              <a:rPr lang="en-US" dirty="0">
                <a:cs typeface="Calibri"/>
              </a:rPr>
              <a:t> meme les vieux déjà </a:t>
            </a:r>
            <a:r>
              <a:rPr lang="en-US" dirty="0" err="1">
                <a:cs typeface="Calibri"/>
              </a:rPr>
              <a:t>donnés</a:t>
            </a:r>
            <a:r>
              <a:rPr lang="en-US" dirty="0">
                <a:cs typeface="Calibri"/>
              </a:rPr>
              <a:t>, sans </a:t>
            </a:r>
            <a:r>
              <a:rPr lang="en-US" dirty="0" err="1">
                <a:cs typeface="Calibri"/>
              </a:rPr>
              <a:t>attendre</a:t>
            </a:r>
            <a:r>
              <a:rPr lang="en-US" dirty="0">
                <a:cs typeface="Calibri"/>
              </a:rPr>
              <a:t> les 18 </a:t>
            </a:r>
            <a:r>
              <a:rPr lang="en-US" dirty="0" err="1">
                <a:cs typeface="Calibri"/>
              </a:rPr>
              <a:t>ans</a:t>
            </a:r>
            <a:r>
              <a:rPr lang="en-US" dirty="0">
                <a:cs typeface="Calibri"/>
              </a:rPr>
              <a:t> de </a:t>
            </a:r>
            <a:r>
              <a:rPr lang="en-US" dirty="0" err="1">
                <a:cs typeface="Calibri"/>
              </a:rPr>
              <a:t>l'adopté</a:t>
            </a:r>
            <a:endParaRPr lang="en-US" dirty="0" err="1">
              <a:ea typeface="Calibri"/>
              <a:cs typeface="Calibri"/>
            </a:endParaRPr>
          </a:p>
          <a:p>
            <a:pPr marL="171450" indent="-171450">
              <a:buFont typeface="Calibri"/>
              <a:buChar char="-"/>
            </a:pPr>
            <a:r>
              <a:rPr lang="en-US" dirty="0">
                <a:cs typeface="Calibri"/>
              </a:rPr>
              <a:t>"Droit au contact" pour </a:t>
            </a:r>
            <a:r>
              <a:rPr lang="en-US" dirty="0" err="1">
                <a:cs typeface="Calibri"/>
              </a:rPr>
              <a:t>l'adopté</a:t>
            </a:r>
            <a:r>
              <a:rPr lang="en-US" dirty="0">
                <a:cs typeface="Calibri"/>
              </a:rPr>
              <a:t>? On inverse les choses </a:t>
            </a:r>
            <a:r>
              <a:rPr lang="en-US" dirty="0" err="1">
                <a:cs typeface="Calibri"/>
              </a:rPr>
              <a:t>en</a:t>
            </a:r>
            <a:r>
              <a:rPr lang="en-US" dirty="0">
                <a:cs typeface="Calibri"/>
              </a:rPr>
              <a:t> matière de contact, qui </a:t>
            </a:r>
            <a:r>
              <a:rPr lang="en-US" dirty="0" err="1">
                <a:cs typeface="Calibri"/>
              </a:rPr>
              <a:t>sont</a:t>
            </a:r>
            <a:r>
              <a:rPr lang="en-US" dirty="0">
                <a:cs typeface="Calibri"/>
              </a:rPr>
              <a:t> </a:t>
            </a:r>
            <a:r>
              <a:rPr lang="en-US" dirty="0" err="1">
                <a:cs typeface="Calibri"/>
              </a:rPr>
              <a:t>en</a:t>
            </a:r>
            <a:r>
              <a:rPr lang="en-US" dirty="0">
                <a:cs typeface="Calibri"/>
              </a:rPr>
              <a:t> </a:t>
            </a:r>
            <a:r>
              <a:rPr lang="en-US" dirty="0" err="1">
                <a:cs typeface="Calibri"/>
              </a:rPr>
              <a:t>ce</a:t>
            </a:r>
            <a:r>
              <a:rPr lang="en-US" dirty="0">
                <a:cs typeface="Calibri"/>
              </a:rPr>
              <a:t> moment </a:t>
            </a:r>
            <a:r>
              <a:rPr lang="en-US" dirty="0" err="1">
                <a:cs typeface="Calibri"/>
              </a:rPr>
              <a:t>soumis</a:t>
            </a:r>
            <a:r>
              <a:rPr lang="en-US" dirty="0">
                <a:cs typeface="Calibri"/>
              </a:rPr>
              <a:t> au </a:t>
            </a:r>
            <a:r>
              <a:rPr lang="en-US" dirty="0" err="1">
                <a:cs typeface="Calibri"/>
              </a:rPr>
              <a:t>consentement</a:t>
            </a:r>
            <a:r>
              <a:rPr lang="en-US" dirty="0">
                <a:cs typeface="Calibri"/>
              </a:rPr>
              <a:t> </a:t>
            </a:r>
            <a:r>
              <a:rPr lang="en-US" dirty="0" err="1">
                <a:cs typeface="Calibri"/>
              </a:rPr>
              <a:t>en</a:t>
            </a:r>
            <a:r>
              <a:rPr lang="en-US" dirty="0">
                <a:cs typeface="Calibri"/>
              </a:rPr>
              <a:t> tout temps: c.d. </a:t>
            </a:r>
            <a:r>
              <a:rPr lang="en-US" dirty="0" err="1">
                <a:cs typeface="Calibri"/>
              </a:rPr>
              <a:t>quil</a:t>
            </a:r>
            <a:r>
              <a:rPr lang="en-US" dirty="0">
                <a:cs typeface="Calibri"/>
              </a:rPr>
              <a:t> y </a:t>
            </a:r>
            <a:r>
              <a:rPr lang="en-US" dirty="0" err="1">
                <a:cs typeface="Calibri"/>
              </a:rPr>
              <a:t>aurait</a:t>
            </a:r>
            <a:r>
              <a:rPr lang="en-US" dirty="0">
                <a:cs typeface="Calibri"/>
              </a:rPr>
              <a:t> </a:t>
            </a:r>
            <a:r>
              <a:rPr lang="en-US" dirty="0" err="1">
                <a:cs typeface="Calibri"/>
              </a:rPr>
              <a:t>une</a:t>
            </a:r>
            <a:r>
              <a:rPr lang="en-US" dirty="0">
                <a:cs typeface="Calibri"/>
              </a:rPr>
              <a:t> </a:t>
            </a:r>
            <a:r>
              <a:rPr lang="en-US" dirty="0" err="1">
                <a:cs typeface="Calibri"/>
              </a:rPr>
              <a:t>présomption</a:t>
            </a:r>
            <a:r>
              <a:rPr lang="en-US" dirty="0">
                <a:cs typeface="Calibri"/>
              </a:rPr>
              <a:t> que le parent bio </a:t>
            </a:r>
            <a:r>
              <a:rPr lang="en-US" dirty="0" err="1">
                <a:cs typeface="Calibri"/>
              </a:rPr>
              <a:t>accepte</a:t>
            </a:r>
            <a:r>
              <a:rPr lang="en-US" dirty="0">
                <a:cs typeface="Calibri"/>
              </a:rPr>
              <a:t> le contact/d'être </a:t>
            </a:r>
            <a:r>
              <a:rPr lang="en-US" dirty="0" err="1">
                <a:cs typeface="Calibri"/>
              </a:rPr>
              <a:t>contacté</a:t>
            </a:r>
            <a:r>
              <a:rPr lang="en-US" dirty="0">
                <a:cs typeface="Calibri"/>
              </a:rPr>
              <a:t>, et il doit le refuser </a:t>
            </a:r>
            <a:r>
              <a:rPr lang="en-US" dirty="0" err="1">
                <a:cs typeface="Calibri"/>
              </a:rPr>
              <a:t>explicitement</a:t>
            </a:r>
            <a:r>
              <a:rPr lang="en-US" dirty="0">
                <a:cs typeface="Calibri"/>
              </a:rPr>
              <a:t> </a:t>
            </a:r>
            <a:r>
              <a:rPr lang="en-US" dirty="0" err="1">
                <a:cs typeface="Calibri"/>
              </a:rPr>
              <a:t>sil</a:t>
            </a:r>
            <a:r>
              <a:rPr lang="en-US" dirty="0">
                <a:cs typeface="Calibri"/>
              </a:rPr>
              <a:t> ne </a:t>
            </a:r>
            <a:r>
              <a:rPr lang="en-US" dirty="0" err="1">
                <a:cs typeface="Calibri"/>
              </a:rPr>
              <a:t>veut</a:t>
            </a:r>
            <a:r>
              <a:rPr lang="en-US" dirty="0">
                <a:cs typeface="Calibri"/>
              </a:rPr>
              <a:t> pas</a:t>
            </a:r>
            <a:endParaRPr lang="en-US" dirty="0">
              <a:ea typeface="Calibri"/>
              <a:cs typeface="Calibri"/>
            </a:endParaRPr>
          </a:p>
          <a:p>
            <a:pPr marL="171450" indent="-171450">
              <a:buFont typeface="Calibri"/>
              <a:buChar char="-"/>
            </a:pPr>
            <a:r>
              <a:rPr lang="en-US" dirty="0">
                <a:cs typeface="Calibri"/>
              </a:rPr>
              <a:t>Droit du parent bio </a:t>
            </a:r>
            <a:r>
              <a:rPr lang="en-US" dirty="0" err="1">
                <a:cs typeface="Calibri"/>
              </a:rPr>
              <a:t>d'avoir</a:t>
            </a:r>
            <a:r>
              <a:rPr lang="en-US" dirty="0">
                <a:cs typeface="Calibri"/>
              </a:rPr>
              <a:t> des </a:t>
            </a:r>
            <a:r>
              <a:rPr lang="en-US" dirty="0" err="1">
                <a:cs typeface="Calibri"/>
              </a:rPr>
              <a:t>nouvelles</a:t>
            </a:r>
            <a:r>
              <a:rPr lang="en-US" dirty="0">
                <a:cs typeface="Calibri"/>
              </a:rPr>
              <a:t> </a:t>
            </a:r>
            <a:r>
              <a:rPr lang="en-US" dirty="0" err="1">
                <a:cs typeface="Calibri"/>
              </a:rPr>
              <a:t>périodiquement</a:t>
            </a:r>
            <a:r>
              <a:rPr lang="en-US" dirty="0">
                <a:cs typeface="Calibri"/>
              </a:rPr>
              <a:t> via la </a:t>
            </a:r>
            <a:r>
              <a:rPr lang="en-US" dirty="0" err="1">
                <a:cs typeface="Calibri"/>
              </a:rPr>
              <a:t>dpj</a:t>
            </a:r>
            <a:r>
              <a:rPr lang="en-US" dirty="0">
                <a:cs typeface="Calibri"/>
              </a:rPr>
              <a:t> (</a:t>
            </a:r>
            <a:r>
              <a:rPr lang="en-US" dirty="0" err="1">
                <a:cs typeface="Calibri"/>
              </a:rPr>
              <a:t>boite</a:t>
            </a:r>
            <a:r>
              <a:rPr lang="en-US" dirty="0">
                <a:cs typeface="Calibri"/>
              </a:rPr>
              <a:t> aux </a:t>
            </a:r>
            <a:r>
              <a:rPr lang="en-US" dirty="0" err="1">
                <a:cs typeface="Calibri"/>
              </a:rPr>
              <a:t>lettres</a:t>
            </a:r>
            <a:r>
              <a:rPr lang="en-US" dirty="0">
                <a:cs typeface="Calibri"/>
              </a:rPr>
              <a:t>) </a:t>
            </a:r>
            <a:r>
              <a:rPr lang="en-US" dirty="0" err="1">
                <a:cs typeface="Calibri"/>
              </a:rPr>
              <a:t>comme</a:t>
            </a:r>
            <a:r>
              <a:rPr lang="en-US" dirty="0">
                <a:cs typeface="Calibri"/>
              </a:rPr>
              <a:t> pour les </a:t>
            </a:r>
            <a:r>
              <a:rPr lang="en-US" dirty="0" err="1">
                <a:cs typeface="Calibri"/>
              </a:rPr>
              <a:t>compte</a:t>
            </a:r>
            <a:r>
              <a:rPr lang="en-US" dirty="0">
                <a:cs typeface="Calibri"/>
              </a:rPr>
              <a:t> </a:t>
            </a:r>
            <a:r>
              <a:rPr lang="en-US" dirty="0" err="1">
                <a:cs typeface="Calibri"/>
              </a:rPr>
              <a:t>rendus</a:t>
            </a:r>
            <a:r>
              <a:rPr lang="en-US" dirty="0">
                <a:cs typeface="Calibri"/>
              </a:rPr>
              <a:t> </a:t>
            </a:r>
            <a:r>
              <a:rPr lang="en-US" dirty="0" err="1">
                <a:cs typeface="Calibri"/>
              </a:rPr>
              <a:t>annuels</a:t>
            </a:r>
            <a:r>
              <a:rPr lang="en-US" dirty="0">
                <a:cs typeface="Calibri"/>
              </a:rPr>
              <a:t> </a:t>
            </a:r>
            <a:r>
              <a:rPr lang="en-US" dirty="0" err="1">
                <a:cs typeface="Calibri"/>
              </a:rPr>
              <a:t>en</a:t>
            </a:r>
            <a:r>
              <a:rPr lang="en-US" dirty="0">
                <a:cs typeface="Calibri"/>
              </a:rPr>
              <a:t> adoption </a:t>
            </a:r>
            <a:r>
              <a:rPr lang="en-US" dirty="0" err="1">
                <a:cs typeface="Calibri"/>
              </a:rPr>
              <a:t>internationale</a:t>
            </a:r>
            <a:r>
              <a:rPr lang="en-US" dirty="0">
                <a:cs typeface="Calibri"/>
              </a:rPr>
              <a:t>? </a:t>
            </a:r>
          </a:p>
          <a:p>
            <a:pPr marL="171450" marR="0" lvl="0" indent="-171450" algn="l" defTabSz="914400" rtl="0" eaLnBrk="1" fontAlgn="auto" latinLnBrk="0" hangingPunct="1">
              <a:lnSpc>
                <a:spcPct val="100000"/>
              </a:lnSpc>
              <a:spcBef>
                <a:spcPts val="0"/>
              </a:spcBef>
              <a:spcAft>
                <a:spcPts val="0"/>
              </a:spcAft>
              <a:buClrTx/>
              <a:buSzTx/>
              <a:buFont typeface="Calibri"/>
              <a:buChar char="-"/>
              <a:tabLst/>
              <a:defRPr/>
            </a:pPr>
            <a:r>
              <a:rPr lang="en-US" dirty="0">
                <a:cs typeface="Calibri"/>
              </a:rPr>
              <a:t>On </a:t>
            </a:r>
            <a:r>
              <a:rPr lang="en-US" dirty="0" err="1">
                <a:cs typeface="Calibri"/>
              </a:rPr>
              <a:t>introduit</a:t>
            </a:r>
            <a:r>
              <a:rPr lang="en-US" b="1" dirty="0">
                <a:cs typeface="Calibri"/>
              </a:rPr>
              <a:t> </a:t>
            </a:r>
            <a:r>
              <a:rPr lang="en-US" b="1" dirty="0" err="1">
                <a:cs typeface="Calibri"/>
              </a:rPr>
              <a:t>l'adoption</a:t>
            </a:r>
            <a:r>
              <a:rPr lang="en-US" b="1" dirty="0">
                <a:cs typeface="Calibri"/>
              </a:rPr>
              <a:t> simple  avec </a:t>
            </a:r>
            <a:r>
              <a:rPr lang="en-US" b="1" dirty="0" err="1">
                <a:cs typeface="Calibri"/>
              </a:rPr>
              <a:t>même</a:t>
            </a:r>
            <a:r>
              <a:rPr lang="en-US" b="1" dirty="0">
                <a:cs typeface="Calibri"/>
              </a:rPr>
              <a:t> </a:t>
            </a:r>
            <a:r>
              <a:rPr lang="en-US" b="1" dirty="0" err="1">
                <a:cs typeface="Calibri"/>
              </a:rPr>
              <a:t>peut</a:t>
            </a:r>
            <a:r>
              <a:rPr lang="en-US" b="1" dirty="0">
                <a:cs typeface="Calibri"/>
              </a:rPr>
              <a:t> </a:t>
            </a:r>
            <a:r>
              <a:rPr lang="en-US" b="1" dirty="0" err="1">
                <a:cs typeface="Calibri"/>
              </a:rPr>
              <a:t>être</a:t>
            </a:r>
            <a:r>
              <a:rPr lang="en-US" b="1" dirty="0">
                <a:cs typeface="Calibri"/>
              </a:rPr>
              <a:t> des droits </a:t>
            </a:r>
            <a:r>
              <a:rPr lang="en-US" b="1" dirty="0" err="1">
                <a:cs typeface="Calibri"/>
              </a:rPr>
              <a:t>résiduels</a:t>
            </a:r>
            <a:r>
              <a:rPr lang="en-US" b="1" dirty="0">
                <a:cs typeface="Calibri"/>
              </a:rPr>
              <a:t> pour </a:t>
            </a:r>
            <a:r>
              <a:rPr lang="en-US" b="1" dirty="0" err="1">
                <a:cs typeface="Calibri"/>
              </a:rPr>
              <a:t>l'enfant</a:t>
            </a:r>
            <a:r>
              <a:rPr lang="en-US" b="1" dirty="0">
                <a:cs typeface="Calibri"/>
              </a:rPr>
              <a:t> </a:t>
            </a:r>
            <a:r>
              <a:rPr lang="en-US" dirty="0">
                <a:cs typeface="Calibri"/>
              </a:rPr>
              <a:t>(avec par ex </a:t>
            </a:r>
            <a:r>
              <a:rPr lang="en-US" dirty="0" err="1">
                <a:cs typeface="Calibri"/>
              </a:rPr>
              <a:t>comme</a:t>
            </a:r>
            <a:r>
              <a:rPr lang="en-US" dirty="0">
                <a:cs typeface="Calibri"/>
              </a:rPr>
              <a:t> </a:t>
            </a:r>
            <a:r>
              <a:rPr lang="en-US" dirty="0" err="1">
                <a:cs typeface="Calibri"/>
              </a:rPr>
              <a:t>en</a:t>
            </a:r>
            <a:r>
              <a:rPr lang="en-US" dirty="0">
                <a:cs typeface="Calibri"/>
              </a:rPr>
              <a:t> </a:t>
            </a:r>
            <a:r>
              <a:rPr lang="en-US" dirty="0" err="1">
                <a:cs typeface="Calibri"/>
              </a:rPr>
              <a:t>france</a:t>
            </a:r>
            <a:r>
              <a:rPr lang="en-US" dirty="0">
                <a:cs typeface="Calibri"/>
              </a:rPr>
              <a:t>, </a:t>
            </a:r>
            <a:r>
              <a:rPr lang="en-US" dirty="0" err="1">
                <a:cs typeface="Calibri"/>
              </a:rPr>
              <a:t>l'adopté</a:t>
            </a:r>
            <a:r>
              <a:rPr lang="en-US" dirty="0">
                <a:cs typeface="Calibri"/>
              </a:rPr>
              <a:t> </a:t>
            </a:r>
            <a:r>
              <a:rPr lang="en-US" dirty="0" err="1">
                <a:cs typeface="Calibri"/>
              </a:rPr>
              <a:t>peut</a:t>
            </a:r>
            <a:r>
              <a:rPr lang="en-US" dirty="0">
                <a:cs typeface="Calibri"/>
              </a:rPr>
              <a:t> </a:t>
            </a:r>
            <a:r>
              <a:rPr lang="en-US" dirty="0" err="1">
                <a:cs typeface="Calibri"/>
              </a:rPr>
              <a:t>hériter</a:t>
            </a:r>
            <a:r>
              <a:rPr lang="en-US" dirty="0">
                <a:cs typeface="Calibri"/>
              </a:rPr>
              <a:t> ab </a:t>
            </a:r>
            <a:r>
              <a:rPr lang="en-US" dirty="0" err="1">
                <a:cs typeface="Calibri"/>
              </a:rPr>
              <a:t>instestat</a:t>
            </a:r>
            <a:r>
              <a:rPr lang="en-US" dirty="0">
                <a:cs typeface="Calibri"/>
              </a:rPr>
              <a:t> de son parent </a:t>
            </a:r>
            <a:r>
              <a:rPr lang="en-US" dirty="0" err="1">
                <a:cs typeface="Calibri"/>
              </a:rPr>
              <a:t>d'origine</a:t>
            </a:r>
            <a:r>
              <a:rPr lang="en-US" dirty="0">
                <a:cs typeface="Calibri"/>
              </a:rPr>
              <a:t>, droit </a:t>
            </a:r>
            <a:r>
              <a:rPr lang="en-US" dirty="0" err="1">
                <a:cs typeface="Calibri"/>
              </a:rPr>
              <a:t>résiduel</a:t>
            </a:r>
            <a:r>
              <a:rPr lang="en-US" dirty="0">
                <a:cs typeface="Calibri"/>
              </a:rPr>
              <a:t> de </a:t>
            </a:r>
            <a:r>
              <a:rPr lang="en-US" dirty="0" err="1">
                <a:cs typeface="Calibri"/>
              </a:rPr>
              <a:t>l'adopté</a:t>
            </a:r>
            <a:r>
              <a:rPr lang="en-US" dirty="0">
                <a:cs typeface="Calibri"/>
              </a:rPr>
              <a:t> à la pension </a:t>
            </a:r>
            <a:r>
              <a:rPr lang="en-US" dirty="0" err="1">
                <a:cs typeface="Calibri"/>
              </a:rPr>
              <a:t>alimentaire</a:t>
            </a:r>
            <a:r>
              <a:rPr lang="en-US" dirty="0">
                <a:cs typeface="Calibri"/>
              </a:rPr>
              <a:t> </a:t>
            </a:r>
            <a:r>
              <a:rPr lang="en-US" dirty="0" err="1">
                <a:cs typeface="Calibri"/>
              </a:rPr>
              <a:t>contre</a:t>
            </a:r>
            <a:r>
              <a:rPr lang="en-US" dirty="0">
                <a:cs typeface="Calibri"/>
              </a:rPr>
              <a:t> son parent bio, </a:t>
            </a:r>
            <a:r>
              <a:rPr lang="en-US" dirty="0" err="1">
                <a:cs typeface="Calibri"/>
              </a:rPr>
              <a:t>etc</a:t>
            </a:r>
            <a:r>
              <a:rPr lang="en-US" dirty="0">
                <a:cs typeface="Calibri"/>
              </a:rPr>
              <a:t>)</a:t>
            </a:r>
            <a:endParaRPr lang="en-US" dirty="0">
              <a:ea typeface="Calibri"/>
              <a:cs typeface="Calibri"/>
            </a:endParaRPr>
          </a:p>
          <a:p>
            <a:pPr marL="171450" indent="-171450">
              <a:buFont typeface="Calibri"/>
              <a:buChar char="-"/>
            </a:pPr>
            <a:r>
              <a:rPr lang="en-US" dirty="0" err="1">
                <a:cs typeface="Calibri"/>
              </a:rPr>
              <a:t>Dans</a:t>
            </a:r>
            <a:r>
              <a:rPr lang="en-US" dirty="0">
                <a:cs typeface="Calibri"/>
              </a:rPr>
              <a:t> </a:t>
            </a:r>
            <a:r>
              <a:rPr lang="en-US" dirty="0" err="1">
                <a:cs typeface="Calibri"/>
              </a:rPr>
              <a:t>certains</a:t>
            </a:r>
            <a:r>
              <a:rPr lang="en-US" dirty="0">
                <a:cs typeface="Calibri"/>
              </a:rPr>
              <a:t> pays, </a:t>
            </a:r>
            <a:r>
              <a:rPr lang="en-US" dirty="0" err="1">
                <a:cs typeface="Calibri"/>
              </a:rPr>
              <a:t>l'adoption</a:t>
            </a:r>
            <a:r>
              <a:rPr lang="en-US" dirty="0">
                <a:cs typeface="Calibri"/>
              </a:rPr>
              <a:t> simple </a:t>
            </a:r>
            <a:r>
              <a:rPr lang="en-US" dirty="0" err="1">
                <a:cs typeface="Calibri"/>
              </a:rPr>
              <a:t>est</a:t>
            </a:r>
            <a:r>
              <a:rPr lang="en-US" dirty="0">
                <a:cs typeface="Calibri"/>
              </a:rPr>
              <a:t> </a:t>
            </a:r>
            <a:r>
              <a:rPr lang="en-US" dirty="0" err="1">
                <a:cs typeface="Calibri"/>
              </a:rPr>
              <a:t>réversible</a:t>
            </a:r>
            <a:r>
              <a:rPr lang="en-US" dirty="0">
                <a:cs typeface="Calibri"/>
              </a:rPr>
              <a:t> (</a:t>
            </a:r>
            <a:r>
              <a:rPr lang="en-US" dirty="0" err="1">
                <a:cs typeface="Calibri"/>
              </a:rPr>
              <a:t>france</a:t>
            </a:r>
            <a:r>
              <a:rPr lang="en-US" dirty="0">
                <a:cs typeface="Calibri"/>
              </a:rPr>
              <a:t> pour motif </a:t>
            </a:r>
            <a:r>
              <a:rPr lang="en-US" dirty="0" err="1">
                <a:cs typeface="Calibri"/>
              </a:rPr>
              <a:t>sérieux</a:t>
            </a:r>
            <a:r>
              <a:rPr lang="en-US" dirty="0">
                <a:cs typeface="Calibri"/>
              </a:rPr>
              <a:t>, </a:t>
            </a:r>
            <a:r>
              <a:rPr lang="en-US" dirty="0" err="1">
                <a:cs typeface="Calibri"/>
              </a:rPr>
              <a:t>ukraine</a:t>
            </a:r>
            <a:r>
              <a:rPr lang="en-US" dirty="0">
                <a:cs typeface="Calibri"/>
              </a:rPr>
              <a:t>, </a:t>
            </a:r>
            <a:r>
              <a:rPr lang="en-US" dirty="0" err="1">
                <a:cs typeface="Calibri"/>
              </a:rPr>
              <a:t>taiwan</a:t>
            </a:r>
            <a:r>
              <a:rPr lang="en-US" dirty="0">
                <a:cs typeface="Calibri"/>
              </a:rPr>
              <a:t>).. Pas sur </a:t>
            </a:r>
            <a:r>
              <a:rPr lang="en-US" dirty="0" err="1">
                <a:cs typeface="Calibri"/>
              </a:rPr>
              <a:t>qu'on</a:t>
            </a:r>
            <a:r>
              <a:rPr lang="en-US" dirty="0">
                <a:cs typeface="Calibri"/>
              </a:rPr>
              <a:t> </a:t>
            </a:r>
            <a:r>
              <a:rPr lang="en-US" dirty="0" err="1">
                <a:cs typeface="Calibri"/>
              </a:rPr>
              <a:t>veut</a:t>
            </a:r>
            <a:r>
              <a:rPr lang="en-US" dirty="0">
                <a:cs typeface="Calibri"/>
              </a:rPr>
              <a:t> </a:t>
            </a:r>
            <a:r>
              <a:rPr lang="en-US" dirty="0" err="1">
                <a:cs typeface="Calibri"/>
              </a:rPr>
              <a:t>aller</a:t>
            </a:r>
            <a:r>
              <a:rPr lang="en-US" dirty="0">
                <a:cs typeface="Calibri"/>
              </a:rPr>
              <a:t> </a:t>
            </a:r>
            <a:r>
              <a:rPr lang="en-US" dirty="0" err="1">
                <a:cs typeface="Calibri"/>
              </a:rPr>
              <a:t>là</a:t>
            </a:r>
            <a:r>
              <a:rPr lang="en-US" dirty="0">
                <a:cs typeface="Calibri"/>
              </a:rPr>
              <a:t> lol.......</a:t>
            </a:r>
          </a:p>
          <a:p>
            <a:pPr marL="171450" indent="-171450">
              <a:buFont typeface="Calibri"/>
              <a:buChar char="-"/>
            </a:pPr>
            <a:endParaRPr lang="en-US" dirty="0">
              <a:cs typeface="Calibri"/>
            </a:endParaRPr>
          </a:p>
          <a:p>
            <a:pPr marL="171450" indent="-171450">
              <a:buFont typeface="Calibri"/>
              <a:buChar char="-"/>
            </a:pPr>
            <a:r>
              <a:rPr lang="en-US" dirty="0">
                <a:ea typeface="Calibri"/>
                <a:cs typeface="Calibri"/>
              </a:rPr>
              <a:t>MG:</a:t>
            </a:r>
          </a:p>
          <a:p>
            <a:pPr marL="171450" indent="-171450">
              <a:buFont typeface="Calibri"/>
              <a:buChar char="-"/>
            </a:pPr>
            <a:r>
              <a:rPr lang="en-US" dirty="0">
                <a:ea typeface="Calibri"/>
                <a:cs typeface="Calibri"/>
              </a:rPr>
              <a:t>Coordination</a:t>
            </a:r>
            <a:r>
              <a:rPr lang="en-US" baseline="0" dirty="0">
                <a:ea typeface="Calibri"/>
                <a:cs typeface="Calibri"/>
              </a:rPr>
              <a:t> </a:t>
            </a:r>
            <a:r>
              <a:rPr lang="en-US" baseline="0" dirty="0" err="1">
                <a:ea typeface="Calibri"/>
                <a:cs typeface="Calibri"/>
              </a:rPr>
              <a:t>provinciale</a:t>
            </a:r>
            <a:endParaRPr lang="en-US" dirty="0">
              <a:ea typeface="Calibri"/>
              <a:cs typeface="Calibri"/>
            </a:endParaRPr>
          </a:p>
          <a:p>
            <a:pPr marL="171450" indent="-171450">
              <a:buFont typeface="Calibri"/>
              <a:buChar char="-"/>
            </a:pPr>
            <a:r>
              <a:rPr lang="en-US" dirty="0">
                <a:ea typeface="Calibri"/>
                <a:cs typeface="Calibri"/>
              </a:rPr>
              <a:t>Santé </a:t>
            </a:r>
            <a:r>
              <a:rPr lang="en-US" dirty="0" err="1">
                <a:ea typeface="Calibri"/>
                <a:cs typeface="Calibri"/>
              </a:rPr>
              <a:t>québec</a:t>
            </a:r>
            <a:r>
              <a:rPr lang="en-US" dirty="0">
                <a:ea typeface="Calibri"/>
                <a:cs typeface="Calibri"/>
              </a:rPr>
              <a:t>: pas de service </a:t>
            </a:r>
            <a:r>
              <a:rPr lang="en-US" dirty="0" err="1">
                <a:ea typeface="Calibri"/>
                <a:cs typeface="Calibri"/>
              </a:rPr>
              <a:t>sociaux</a:t>
            </a:r>
            <a:r>
              <a:rPr lang="en-US" dirty="0">
                <a:ea typeface="Calibri"/>
                <a:cs typeface="Calibri"/>
              </a:rPr>
              <a:t> ds </a:t>
            </a:r>
            <a:r>
              <a:rPr lang="en-US" dirty="0" err="1">
                <a:ea typeface="Calibri"/>
                <a:cs typeface="Calibri"/>
              </a:rPr>
              <a:t>titre</a:t>
            </a:r>
            <a:r>
              <a:rPr lang="en-US" dirty="0">
                <a:ea typeface="Calibri"/>
                <a:cs typeface="Calibri"/>
              </a:rPr>
              <a:t> institution </a:t>
            </a:r>
            <a:r>
              <a:rPr lang="en-US" dirty="0" err="1">
                <a:ea typeface="Calibri"/>
                <a:cs typeface="Calibri"/>
              </a:rPr>
              <a:t>ou</a:t>
            </a:r>
            <a:r>
              <a:rPr lang="en-US" dirty="0">
                <a:ea typeface="Calibri"/>
                <a:cs typeface="Calibri"/>
              </a:rPr>
              <a:t> dans </a:t>
            </a:r>
            <a:r>
              <a:rPr lang="en-US" dirty="0" err="1">
                <a:ea typeface="Calibri"/>
                <a:cs typeface="Calibri"/>
              </a:rPr>
              <a:t>récentes</a:t>
            </a:r>
            <a:r>
              <a:rPr lang="en-US" dirty="0">
                <a:ea typeface="Calibri"/>
                <a:cs typeface="Calibri"/>
              </a:rPr>
              <a:t> nomination</a:t>
            </a:r>
          </a:p>
          <a:p>
            <a:pPr marL="171450" indent="-171450">
              <a:buFont typeface="Calibri"/>
              <a:buChar char="-"/>
            </a:pPr>
            <a:endParaRPr lang="en-US" dirty="0">
              <a:ea typeface="Calibri"/>
              <a:cs typeface="Calibri"/>
            </a:endParaRPr>
          </a:p>
          <a:p>
            <a:pPr marL="0" indent="0">
              <a:buFont typeface="Calibri"/>
              <a:buNone/>
            </a:pPr>
            <a:r>
              <a:rPr lang="en-US" dirty="0">
                <a:ea typeface="Calibri"/>
                <a:cs typeface="Calibri"/>
              </a:rPr>
              <a:t>MAB:</a:t>
            </a:r>
          </a:p>
          <a:p>
            <a:pPr marL="0" indent="0">
              <a:buFont typeface="Calibri"/>
              <a:buNone/>
            </a:pPr>
            <a:r>
              <a:rPr lang="en-US" dirty="0">
                <a:ea typeface="Calibri"/>
                <a:cs typeface="Calibri"/>
              </a:rPr>
              <a:t>Gestation</a:t>
            </a:r>
            <a:r>
              <a:rPr lang="en-US" baseline="0" dirty="0">
                <a:ea typeface="Calibri"/>
                <a:cs typeface="Calibri"/>
              </a:rPr>
              <a:t> pour </a:t>
            </a:r>
            <a:r>
              <a:rPr lang="en-US" baseline="0" dirty="0" err="1">
                <a:ea typeface="Calibri"/>
                <a:cs typeface="Calibri"/>
              </a:rPr>
              <a:t>autrui</a:t>
            </a:r>
            <a:r>
              <a:rPr lang="en-US" baseline="0" dirty="0">
                <a:ea typeface="Calibri"/>
                <a:cs typeface="Calibri"/>
              </a:rPr>
              <a:t> </a:t>
            </a:r>
            <a:r>
              <a:rPr lang="en-US" baseline="0" dirty="0" err="1">
                <a:ea typeface="Calibri"/>
                <a:cs typeface="Calibri"/>
              </a:rPr>
              <a:t>désormais</a:t>
            </a:r>
            <a:r>
              <a:rPr lang="en-US" baseline="0" dirty="0">
                <a:ea typeface="Calibri"/>
                <a:cs typeface="Calibri"/>
              </a:rPr>
              <a:t> </a:t>
            </a:r>
            <a:r>
              <a:rPr lang="en-US" baseline="0" dirty="0" err="1">
                <a:ea typeface="Calibri"/>
                <a:cs typeface="Calibri"/>
              </a:rPr>
              <a:t>encadrée</a:t>
            </a:r>
            <a:r>
              <a:rPr lang="en-US" baseline="0" dirty="0">
                <a:ea typeface="Calibri"/>
                <a:cs typeface="Calibri"/>
              </a:rPr>
              <a:t> </a:t>
            </a:r>
            <a:r>
              <a:rPr lang="en-US" baseline="0" dirty="0" err="1">
                <a:ea typeface="Calibri"/>
                <a:cs typeface="Calibri"/>
              </a:rPr>
              <a:t>en</a:t>
            </a:r>
            <a:r>
              <a:rPr lang="en-US" baseline="0" dirty="0">
                <a:ea typeface="Calibri"/>
                <a:cs typeface="Calibri"/>
              </a:rPr>
              <a:t> droit Québécois</a:t>
            </a:r>
          </a:p>
          <a:p>
            <a:pPr marL="0" indent="0">
              <a:buFont typeface="Calibri"/>
              <a:buNone/>
            </a:pPr>
            <a:r>
              <a:rPr lang="en-US" baseline="0" dirty="0">
                <a:ea typeface="Calibri"/>
                <a:cs typeface="Calibri"/>
              </a:rPr>
              <a:t>Adoption international </a:t>
            </a:r>
            <a:r>
              <a:rPr lang="en-US" baseline="0" dirty="0" err="1">
                <a:ea typeface="Calibri"/>
                <a:cs typeface="Calibri"/>
              </a:rPr>
              <a:t>en</a:t>
            </a:r>
            <a:r>
              <a:rPr lang="en-US" baseline="0" dirty="0">
                <a:ea typeface="Calibri"/>
                <a:cs typeface="Calibri"/>
              </a:rPr>
              <a:t> diminution</a:t>
            </a:r>
            <a:endParaRPr lang="en-US" dirty="0">
              <a:ea typeface="Calibri"/>
              <a:cs typeface="Calibri"/>
            </a:endParaRP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28</a:t>
            </a:fld>
            <a:endParaRPr lang="fr-CA"/>
          </a:p>
        </p:txBody>
      </p:sp>
    </p:spTree>
    <p:extLst>
      <p:ext uri="{BB962C8B-B14F-4D97-AF65-F5344CB8AC3E}">
        <p14:creationId xmlns:p14="http://schemas.microsoft.com/office/powerpoint/2010/main" val="21290996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MAB / JSG</a:t>
            </a: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29</a:t>
            </a:fld>
            <a:endParaRPr lang="fr-CA"/>
          </a:p>
        </p:txBody>
      </p:sp>
    </p:spTree>
    <p:extLst>
      <p:ext uri="{BB962C8B-B14F-4D97-AF65-F5344CB8AC3E}">
        <p14:creationId xmlns:p14="http://schemas.microsoft.com/office/powerpoint/2010/main" val="2188379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a:t>
            </a: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3</a:t>
            </a:fld>
            <a:endParaRPr lang="fr-CA"/>
          </a:p>
        </p:txBody>
      </p:sp>
    </p:spTree>
    <p:extLst>
      <p:ext uri="{BB962C8B-B14F-4D97-AF65-F5344CB8AC3E}">
        <p14:creationId xmlns:p14="http://schemas.microsoft.com/office/powerpoint/2010/main" val="1567476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MAB</a:t>
            </a:r>
          </a:p>
          <a:p>
            <a:endParaRPr lang="en-US" dirty="0">
              <a:cs typeface="Calibri"/>
            </a:endParaRPr>
          </a:p>
          <a:p>
            <a:r>
              <a:rPr lang="en-US" dirty="0">
                <a:cs typeface="Calibri"/>
              </a:rPr>
              <a:t>Les </a:t>
            </a:r>
            <a:r>
              <a:rPr lang="en-US" dirty="0" err="1">
                <a:cs typeface="Calibri"/>
              </a:rPr>
              <a:t>règles</a:t>
            </a:r>
            <a:r>
              <a:rPr lang="en-US" dirty="0">
                <a:cs typeface="Calibri"/>
              </a:rPr>
              <a:t> </a:t>
            </a:r>
            <a:r>
              <a:rPr lang="en-US" dirty="0" err="1">
                <a:cs typeface="Calibri"/>
              </a:rPr>
              <a:t>en</a:t>
            </a:r>
            <a:r>
              <a:rPr lang="en-US" dirty="0">
                <a:cs typeface="Calibri"/>
              </a:rPr>
              <a:t> adoption </a:t>
            </a:r>
            <a:r>
              <a:rPr lang="en-US" dirty="0" err="1">
                <a:cs typeface="Calibri"/>
              </a:rPr>
              <a:t>sont</a:t>
            </a:r>
            <a:r>
              <a:rPr lang="en-US" dirty="0">
                <a:cs typeface="Calibri"/>
              </a:rPr>
              <a:t> </a:t>
            </a:r>
            <a:r>
              <a:rPr lang="en-US" dirty="0" err="1">
                <a:cs typeface="Calibri"/>
              </a:rPr>
              <a:t>d'ordre</a:t>
            </a:r>
            <a:r>
              <a:rPr lang="en-US" dirty="0">
                <a:cs typeface="Calibri"/>
              </a:rPr>
              <a:t> public et on ne pas y </a:t>
            </a:r>
            <a:r>
              <a:rPr lang="en-US" dirty="0" err="1">
                <a:cs typeface="Calibri"/>
              </a:rPr>
              <a:t>déroger</a:t>
            </a:r>
            <a:r>
              <a:rPr lang="en-US" dirty="0">
                <a:cs typeface="Calibri"/>
              </a:rPr>
              <a:t>. Il </a:t>
            </a:r>
            <a:r>
              <a:rPr lang="en-US" dirty="0" err="1">
                <a:cs typeface="Calibri"/>
              </a:rPr>
              <a:t>n'y</a:t>
            </a:r>
            <a:r>
              <a:rPr lang="en-US" dirty="0">
                <a:cs typeface="Calibri"/>
              </a:rPr>
              <a:t> a "que" deux </a:t>
            </a:r>
            <a:r>
              <a:rPr lang="en-US" dirty="0" err="1">
                <a:cs typeface="Calibri"/>
              </a:rPr>
              <a:t>voies</a:t>
            </a:r>
            <a:r>
              <a:rPr lang="en-US" dirty="0">
                <a:cs typeface="Calibri"/>
              </a:rPr>
              <a:t> possibles: le </a:t>
            </a:r>
            <a:r>
              <a:rPr lang="en-US" dirty="0" err="1">
                <a:cs typeface="Calibri"/>
              </a:rPr>
              <a:t>consentement</a:t>
            </a:r>
            <a:r>
              <a:rPr lang="en-US" dirty="0">
                <a:cs typeface="Calibri"/>
              </a:rPr>
              <a:t> des</a:t>
            </a:r>
            <a:r>
              <a:rPr lang="en-US" baseline="0" dirty="0">
                <a:cs typeface="Calibri"/>
              </a:rPr>
              <a:t> parents</a:t>
            </a:r>
            <a:r>
              <a:rPr lang="en-US" dirty="0">
                <a:cs typeface="Calibri"/>
              </a:rPr>
              <a:t>, </a:t>
            </a:r>
            <a:r>
              <a:rPr lang="en-US" dirty="0" err="1">
                <a:cs typeface="Calibri"/>
              </a:rPr>
              <a:t>qu'il</a:t>
            </a:r>
            <a:r>
              <a:rPr lang="en-US" dirty="0">
                <a:cs typeface="Calibri"/>
              </a:rPr>
              <a:t> </a:t>
            </a:r>
            <a:r>
              <a:rPr lang="en-US" dirty="0" err="1">
                <a:cs typeface="Calibri"/>
              </a:rPr>
              <a:t>soit</a:t>
            </a:r>
            <a:r>
              <a:rPr lang="en-US" dirty="0">
                <a:cs typeface="Calibri"/>
              </a:rPr>
              <a:t> </a:t>
            </a:r>
            <a:r>
              <a:rPr lang="en-US" dirty="0" err="1">
                <a:cs typeface="Calibri"/>
              </a:rPr>
              <a:t>général</a:t>
            </a:r>
            <a:r>
              <a:rPr lang="en-US" dirty="0">
                <a:cs typeface="Calibri"/>
              </a:rPr>
              <a:t> </a:t>
            </a:r>
            <a:r>
              <a:rPr lang="en-US" dirty="0" err="1">
                <a:cs typeface="Calibri"/>
              </a:rPr>
              <a:t>ou</a:t>
            </a:r>
            <a:r>
              <a:rPr lang="en-US" dirty="0">
                <a:cs typeface="Calibri"/>
              </a:rPr>
              <a:t> </a:t>
            </a:r>
            <a:r>
              <a:rPr lang="en-US" dirty="0" err="1">
                <a:cs typeface="Calibri"/>
              </a:rPr>
              <a:t>spécial</a:t>
            </a:r>
            <a:r>
              <a:rPr lang="en-US" dirty="0">
                <a:cs typeface="Calibri"/>
              </a:rPr>
              <a:t>, </a:t>
            </a:r>
            <a:r>
              <a:rPr lang="en-US" b="1" dirty="0">
                <a:cs typeface="Calibri"/>
              </a:rPr>
              <a:t>OU</a:t>
            </a:r>
            <a:r>
              <a:rPr lang="en-US" dirty="0">
                <a:cs typeface="Calibri"/>
              </a:rPr>
              <a:t> la DAA (</a:t>
            </a:r>
            <a:r>
              <a:rPr lang="en-US" dirty="0" err="1">
                <a:cs typeface="Calibri"/>
              </a:rPr>
              <a:t>si</a:t>
            </a:r>
            <a:r>
              <a:rPr lang="en-US" dirty="0">
                <a:cs typeface="Calibri"/>
              </a:rPr>
              <a:t> contestation </a:t>
            </a:r>
            <a:r>
              <a:rPr lang="en-US" dirty="0" err="1">
                <a:cs typeface="Calibri"/>
              </a:rPr>
              <a:t>ou</a:t>
            </a:r>
            <a:r>
              <a:rPr lang="en-US" dirty="0">
                <a:cs typeface="Calibri"/>
              </a:rPr>
              <a:t> </a:t>
            </a:r>
            <a:r>
              <a:rPr lang="en-US" dirty="0" err="1">
                <a:cs typeface="Calibri"/>
              </a:rPr>
              <a:t>si</a:t>
            </a:r>
            <a:r>
              <a:rPr lang="en-US" dirty="0">
                <a:cs typeface="Calibri"/>
              </a:rPr>
              <a:t> absence de </a:t>
            </a:r>
            <a:r>
              <a:rPr lang="en-US" dirty="0" err="1">
                <a:cs typeface="Calibri"/>
              </a:rPr>
              <a:t>consentement</a:t>
            </a:r>
            <a:r>
              <a:rPr lang="en-US" dirty="0">
                <a:cs typeface="Calibri"/>
              </a:rPr>
              <a:t>). </a:t>
            </a:r>
          </a:p>
          <a:p>
            <a:endParaRPr lang="en-US" dirty="0">
              <a:cs typeface="Calibri"/>
            </a:endParaRPr>
          </a:p>
          <a:p>
            <a:r>
              <a:rPr lang="en-US" dirty="0">
                <a:cs typeface="Calibri"/>
              </a:rPr>
              <a:t>(exception: adoption </a:t>
            </a:r>
            <a:r>
              <a:rPr lang="en-US" dirty="0" err="1">
                <a:cs typeface="Calibri"/>
              </a:rPr>
              <a:t>coutumière</a:t>
            </a:r>
            <a:r>
              <a:rPr lang="en-US" dirty="0">
                <a:cs typeface="Calibri"/>
              </a:rPr>
              <a:t> </a:t>
            </a:r>
            <a:r>
              <a:rPr lang="en-US" dirty="0" err="1">
                <a:cs typeface="Calibri"/>
              </a:rPr>
              <a:t>autochtone</a:t>
            </a:r>
            <a:r>
              <a:rPr lang="en-US" dirty="0">
                <a:cs typeface="Calibri"/>
              </a:rPr>
              <a:t>)</a:t>
            </a:r>
            <a:endParaRPr lang="en-US" dirty="0"/>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4</a:t>
            </a:fld>
            <a:endParaRPr lang="fr-CA"/>
          </a:p>
        </p:txBody>
      </p:sp>
    </p:spTree>
    <p:extLst>
      <p:ext uri="{BB962C8B-B14F-4D97-AF65-F5344CB8AC3E}">
        <p14:creationId xmlns:p14="http://schemas.microsoft.com/office/powerpoint/2010/main" val="2008116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cs typeface="Calibri"/>
              </a:rPr>
              <a:t>MAB</a:t>
            </a:r>
            <a:endParaRPr lang="fr-CA" sz="1200" b="0" i="0" u="none" strike="noStrike" kern="1200" baseline="0" dirty="0">
              <a:solidFill>
                <a:schemeClr val="tx1"/>
              </a:solidFill>
              <a:latin typeface="+mn-lt"/>
              <a:ea typeface="+mn-ea"/>
              <a:cs typeface="+mn-cs"/>
            </a:endParaRPr>
          </a:p>
          <a:p>
            <a:r>
              <a:rPr lang="fr-CA" dirty="0"/>
              <a:t> </a:t>
            </a:r>
            <a:endParaRPr lang="fr-CA" sz="1200" b="0" i="0" u="none" strike="noStrike" kern="1200" baseline="0" dirty="0">
              <a:solidFill>
                <a:schemeClr val="tx1"/>
              </a:solidFill>
              <a:latin typeface="+mn-lt"/>
              <a:cs typeface="Calibri"/>
            </a:endParaRPr>
          </a:p>
          <a:p>
            <a:r>
              <a:rPr lang="fr-CA" sz="1200" b="0" i="0" u="none" strike="noStrike" kern="1200" baseline="0" dirty="0">
                <a:solidFill>
                  <a:schemeClr val="tx1"/>
                </a:solidFill>
                <a:latin typeface="+mn-lt"/>
                <a:ea typeface="+mn-ea"/>
                <a:cs typeface="+mn-cs"/>
              </a:rPr>
              <a:t> Les deux parents doivent consentir</a:t>
            </a:r>
            <a:r>
              <a:rPr lang="fr-CA" dirty="0"/>
              <a:t> </a:t>
            </a:r>
            <a:endParaRPr lang="fr-CA" sz="1200" b="0" i="0" u="none" strike="noStrike" kern="1200" baseline="0" dirty="0">
              <a:solidFill>
                <a:schemeClr val="tx1"/>
              </a:solidFill>
              <a:latin typeface="+mn-lt"/>
              <a:cs typeface="Calibri"/>
            </a:endParaRPr>
          </a:p>
          <a:p>
            <a:r>
              <a:rPr lang="fr-CA" dirty="0">
                <a:cs typeface="Calibri" panose="020F0502020204030204"/>
              </a:rPr>
              <a:t>Consentement libre et éclairé</a:t>
            </a:r>
            <a:endParaRPr lang="fr-CA" dirty="0"/>
          </a:p>
          <a:p>
            <a:r>
              <a:rPr lang="fr-CA" sz="1200" b="0" i="0" u="none" strike="noStrike" kern="1200" baseline="0" dirty="0">
                <a:solidFill>
                  <a:schemeClr val="tx1"/>
                </a:solidFill>
                <a:latin typeface="+mn-lt"/>
                <a:ea typeface="+mn-ea"/>
                <a:cs typeface="+mn-cs"/>
              </a:rPr>
              <a:t> Le parent a 30 jours pour se rétracter1</a:t>
            </a:r>
            <a:endParaRPr lang="fr-CA" sz="1200" b="0" i="0" u="none" strike="noStrike" kern="1200" baseline="0" dirty="0">
              <a:solidFill>
                <a:schemeClr val="tx1"/>
              </a:solidFill>
              <a:latin typeface="+mn-lt"/>
              <a:cs typeface="Calibri"/>
            </a:endParaRPr>
          </a:p>
          <a:p>
            <a:r>
              <a:rPr lang="fr-CA" sz="1200" b="0" i="0" u="none" strike="noStrike" kern="1200" baseline="0" dirty="0">
                <a:solidFill>
                  <a:schemeClr val="tx1"/>
                </a:solidFill>
                <a:latin typeface="+mn-lt"/>
                <a:ea typeface="+mn-ea"/>
                <a:cs typeface="+mn-cs"/>
              </a:rPr>
              <a:t> Le parent peut demander la restitution de l’enfant, avant OPA</a:t>
            </a:r>
            <a:endParaRPr lang="fr-CA" sz="1200" b="0" i="0" u="none" strike="noStrike" kern="1200" baseline="0" dirty="0">
              <a:solidFill>
                <a:schemeClr val="tx1"/>
              </a:solidFill>
              <a:latin typeface="+mn-lt"/>
              <a:cs typeface="Calibri"/>
            </a:endParaRPr>
          </a:p>
          <a:p>
            <a:r>
              <a:rPr lang="fr-CA" sz="1200" b="0" i="0" u="none" strike="noStrike" kern="1200" baseline="0" dirty="0">
                <a:solidFill>
                  <a:schemeClr val="tx1"/>
                </a:solidFill>
                <a:latin typeface="+mn-lt"/>
                <a:ea typeface="+mn-ea"/>
                <a:cs typeface="+mn-cs"/>
              </a:rPr>
              <a:t> Consentement donné selon 3 choix</a:t>
            </a:r>
            <a:endParaRPr lang="fr-CA" sz="1200" b="0" i="0" u="none" strike="noStrike" kern="1200" baseline="0" dirty="0">
              <a:solidFill>
                <a:schemeClr val="tx1"/>
              </a:solidFill>
              <a:latin typeface="+mn-lt"/>
              <a:cs typeface="Calibri"/>
            </a:endParaRPr>
          </a:p>
          <a:p>
            <a:r>
              <a:rPr lang="fr-CA" sz="1200" b="0" i="0" u="none" strike="noStrike" kern="1200" baseline="0" dirty="0">
                <a:solidFill>
                  <a:schemeClr val="tx1"/>
                </a:solidFill>
                <a:latin typeface="+mn-lt"/>
                <a:ea typeface="+mn-ea"/>
                <a:cs typeface="+mn-cs"/>
              </a:rPr>
              <a:t>o Adoption avec reconnaissance du lien préexistant de filiation (la DPJ ne doit pas accepter cette forme de consentement si elle n’a pas l’intention de recommander la reconnaissance du lien au tribunal) ou</a:t>
            </a:r>
            <a:r>
              <a:rPr lang="fr-CA" dirty="0"/>
              <a:t> </a:t>
            </a:r>
            <a:endParaRPr lang="fr-CA" sz="1200" b="0" i="0" u="none" strike="noStrike" kern="1200" baseline="0" dirty="0">
              <a:solidFill>
                <a:schemeClr val="tx1"/>
              </a:solidFill>
              <a:latin typeface="+mn-lt"/>
              <a:cs typeface="Calibri"/>
            </a:endParaRPr>
          </a:p>
          <a:p>
            <a:r>
              <a:rPr lang="fr-CA" sz="1200" b="0" i="0" u="none" strike="noStrike" kern="1200" baseline="0" dirty="0">
                <a:solidFill>
                  <a:schemeClr val="tx1"/>
                </a:solidFill>
                <a:latin typeface="+mn-lt"/>
                <a:ea typeface="+mn-ea"/>
                <a:cs typeface="+mn-cs"/>
              </a:rPr>
              <a:t>o Adoption sans reconnaissance</a:t>
            </a:r>
            <a:r>
              <a:rPr lang="fr-CA" dirty="0"/>
              <a:t> </a:t>
            </a:r>
            <a:endParaRPr lang="fr-CA" sz="1200" b="0" i="0" u="none" strike="noStrike" kern="1200" baseline="0" dirty="0">
              <a:solidFill>
                <a:schemeClr val="tx1"/>
              </a:solidFill>
              <a:latin typeface="+mn-lt"/>
              <a:cs typeface="Calibri"/>
            </a:endParaRPr>
          </a:p>
        </p:txBody>
      </p:sp>
      <p:sp>
        <p:nvSpPr>
          <p:cNvPr id="4" name="Espace réservé du numéro de diapositive 3"/>
          <p:cNvSpPr>
            <a:spLocks noGrp="1"/>
          </p:cNvSpPr>
          <p:nvPr>
            <p:ph type="sldNum" sz="quarter" idx="10"/>
          </p:nvPr>
        </p:nvSpPr>
        <p:spPr/>
        <p:txBody>
          <a:bodyPr/>
          <a:lstStyle/>
          <a:p>
            <a:fld id="{CC7CA3A4-D90E-4E89-8C68-964D8F56CB50}" type="slidenum">
              <a:rPr lang="fr-CA" smtClean="0"/>
              <a:t>5</a:t>
            </a:fld>
            <a:endParaRPr lang="fr-CA"/>
          </a:p>
        </p:txBody>
      </p:sp>
    </p:spTree>
    <p:extLst>
      <p:ext uri="{BB962C8B-B14F-4D97-AF65-F5344CB8AC3E}">
        <p14:creationId xmlns:p14="http://schemas.microsoft.com/office/powerpoint/2010/main" val="2584798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MAB</a:t>
            </a:r>
          </a:p>
          <a:p>
            <a:endParaRPr lang="en-US" dirty="0">
              <a:cs typeface="Calibri"/>
            </a:endParaRPr>
          </a:p>
          <a:p>
            <a:r>
              <a:rPr lang="en-US" dirty="0">
                <a:cs typeface="Calibri"/>
              </a:rPr>
              <a:t>Attention: il ne </a:t>
            </a:r>
            <a:r>
              <a:rPr lang="en-US" dirty="0" err="1">
                <a:cs typeface="Calibri"/>
              </a:rPr>
              <a:t>s'agit</a:t>
            </a:r>
            <a:r>
              <a:rPr lang="en-US" dirty="0">
                <a:cs typeface="Calibri"/>
              </a:rPr>
              <a:t> PAS D'UNE ADOPTION SIMPLE </a:t>
            </a:r>
            <a:r>
              <a:rPr lang="en-US" dirty="0" err="1">
                <a:cs typeface="Calibri"/>
              </a:rPr>
              <a:t>où</a:t>
            </a:r>
            <a:r>
              <a:rPr lang="en-US" dirty="0">
                <a:cs typeface="Calibri"/>
              </a:rPr>
              <a:t> </a:t>
            </a:r>
            <a:r>
              <a:rPr lang="en-US" dirty="0" err="1">
                <a:cs typeface="Calibri"/>
              </a:rPr>
              <a:t>l'adopté</a:t>
            </a:r>
            <a:r>
              <a:rPr lang="en-US" dirty="0">
                <a:cs typeface="Calibri"/>
              </a:rPr>
              <a:t> se </a:t>
            </a:r>
            <a:r>
              <a:rPr lang="en-US" dirty="0" err="1">
                <a:cs typeface="Calibri"/>
              </a:rPr>
              <a:t>retrouverait</a:t>
            </a:r>
            <a:r>
              <a:rPr lang="en-US" dirty="0">
                <a:cs typeface="Calibri"/>
              </a:rPr>
              <a:t> avec un </a:t>
            </a:r>
            <a:r>
              <a:rPr lang="en-US" dirty="0" err="1">
                <a:cs typeface="Calibri"/>
              </a:rPr>
              <a:t>ancien</a:t>
            </a:r>
            <a:r>
              <a:rPr lang="en-US" dirty="0">
                <a:cs typeface="Calibri"/>
              </a:rPr>
              <a:t> et un nouveau lien. </a:t>
            </a:r>
            <a:r>
              <a:rPr lang="en-US" dirty="0" err="1">
                <a:cs typeface="Calibri"/>
              </a:rPr>
              <a:t>C'est</a:t>
            </a:r>
            <a:r>
              <a:rPr lang="en-US" dirty="0">
                <a:cs typeface="Calibri"/>
              </a:rPr>
              <a:t> </a:t>
            </a:r>
            <a:r>
              <a:rPr lang="en-US" dirty="0" err="1">
                <a:cs typeface="Calibri"/>
              </a:rPr>
              <a:t>tres</a:t>
            </a:r>
            <a:r>
              <a:rPr lang="en-US" dirty="0">
                <a:cs typeface="Calibri"/>
              </a:rPr>
              <a:t> </a:t>
            </a:r>
            <a:r>
              <a:rPr lang="en-US" dirty="0" err="1">
                <a:cs typeface="Calibri"/>
              </a:rPr>
              <a:t>symbolique</a:t>
            </a:r>
            <a:r>
              <a:rPr lang="en-US" dirty="0">
                <a:cs typeface="Calibri"/>
              </a:rPr>
              <a:t> </a:t>
            </a:r>
            <a:r>
              <a:rPr lang="en-US" dirty="0" err="1">
                <a:cs typeface="Calibri"/>
              </a:rPr>
              <a:t>comme</a:t>
            </a:r>
            <a:r>
              <a:rPr lang="en-US" dirty="0">
                <a:cs typeface="Calibri"/>
              </a:rPr>
              <a:t> impact: les </a:t>
            </a:r>
            <a:r>
              <a:rPr lang="en-US" dirty="0" err="1">
                <a:cs typeface="Calibri"/>
              </a:rPr>
              <a:t>conséquences</a:t>
            </a:r>
            <a:r>
              <a:rPr lang="en-US" dirty="0">
                <a:cs typeface="Calibri"/>
              </a:rPr>
              <a:t> </a:t>
            </a:r>
            <a:r>
              <a:rPr lang="en-US" dirty="0" err="1">
                <a:cs typeface="Calibri"/>
              </a:rPr>
              <a:t>sont</a:t>
            </a:r>
            <a:r>
              <a:rPr lang="en-US" dirty="0">
                <a:cs typeface="Calibri"/>
              </a:rPr>
              <a:t> sur le nom de </a:t>
            </a:r>
            <a:r>
              <a:rPr lang="en-US" dirty="0" err="1">
                <a:cs typeface="Calibri"/>
              </a:rPr>
              <a:t>l'adopté</a:t>
            </a:r>
            <a:r>
              <a:rPr lang="en-US" dirty="0">
                <a:cs typeface="Calibri"/>
              </a:rPr>
              <a:t> qui </a:t>
            </a:r>
            <a:r>
              <a:rPr lang="en-US" dirty="0" err="1">
                <a:cs typeface="Calibri"/>
              </a:rPr>
              <a:t>pourra</a:t>
            </a:r>
            <a:r>
              <a:rPr lang="en-US" dirty="0">
                <a:cs typeface="Calibri"/>
              </a:rPr>
              <a:t> </a:t>
            </a:r>
            <a:r>
              <a:rPr lang="en-US" dirty="0" err="1">
                <a:cs typeface="Calibri"/>
              </a:rPr>
              <a:t>potentiellement</a:t>
            </a:r>
            <a:r>
              <a:rPr lang="en-US" dirty="0">
                <a:cs typeface="Calibri"/>
              </a:rPr>
              <a:t> porter les deux </a:t>
            </a:r>
            <a:r>
              <a:rPr lang="en-US" dirty="0" err="1">
                <a:cs typeface="Calibri"/>
              </a:rPr>
              <a:t>noms</a:t>
            </a:r>
            <a:r>
              <a:rPr lang="en-US" dirty="0">
                <a:cs typeface="Calibri"/>
              </a:rPr>
              <a:t> de </a:t>
            </a:r>
            <a:r>
              <a:rPr lang="en-US" dirty="0" err="1">
                <a:cs typeface="Calibri"/>
              </a:rPr>
              <a:t>famille</a:t>
            </a:r>
            <a:r>
              <a:rPr lang="en-US" dirty="0">
                <a:cs typeface="Calibri"/>
              </a:rPr>
              <a:t>+ </a:t>
            </a:r>
            <a:r>
              <a:rPr lang="en-US" dirty="0" err="1">
                <a:cs typeface="Calibri"/>
              </a:rPr>
              <a:t>l’acte</a:t>
            </a:r>
            <a:r>
              <a:rPr lang="en-US" dirty="0">
                <a:cs typeface="Calibri"/>
              </a:rPr>
              <a:t> de naissance </a:t>
            </a:r>
            <a:r>
              <a:rPr lang="en-US" dirty="0" err="1">
                <a:cs typeface="Calibri"/>
              </a:rPr>
              <a:t>portera</a:t>
            </a:r>
            <a:r>
              <a:rPr lang="en-US" dirty="0">
                <a:cs typeface="Calibri"/>
              </a:rPr>
              <a:t> </a:t>
            </a:r>
            <a:r>
              <a:rPr lang="en-US" dirty="0" err="1">
                <a:cs typeface="Calibri"/>
              </a:rPr>
              <a:t>une</a:t>
            </a:r>
            <a:r>
              <a:rPr lang="en-US" dirty="0">
                <a:cs typeface="Calibri"/>
              </a:rPr>
              <a:t> mention à </a:t>
            </a:r>
            <a:r>
              <a:rPr lang="en-US" dirty="0" err="1">
                <a:cs typeface="Calibri"/>
              </a:rPr>
              <a:t>cet</a:t>
            </a:r>
            <a:r>
              <a:rPr lang="en-US" dirty="0">
                <a:cs typeface="Calibri"/>
              </a:rPr>
              <a:t> </a:t>
            </a:r>
            <a:r>
              <a:rPr lang="en-US" dirty="0" err="1">
                <a:cs typeface="Calibri"/>
              </a:rPr>
              <a:t>effet</a:t>
            </a:r>
            <a:r>
              <a:rPr lang="en-US" dirty="0">
                <a:cs typeface="Calibri"/>
              </a:rPr>
              <a:t>. </a:t>
            </a:r>
            <a:r>
              <a:rPr lang="en-US" dirty="0" err="1">
                <a:cs typeface="Calibri"/>
              </a:rPr>
              <a:t>L'adopté</a:t>
            </a:r>
            <a:r>
              <a:rPr lang="en-US" dirty="0">
                <a:cs typeface="Calibri"/>
              </a:rPr>
              <a:t> </a:t>
            </a:r>
            <a:r>
              <a:rPr lang="en-US" dirty="0" err="1">
                <a:cs typeface="Calibri"/>
              </a:rPr>
              <a:t>cesse</a:t>
            </a:r>
            <a:r>
              <a:rPr lang="en-US" dirty="0">
                <a:cs typeface="Calibri"/>
              </a:rPr>
              <a:t> </a:t>
            </a:r>
            <a:r>
              <a:rPr lang="en-US" dirty="0" err="1">
                <a:cs typeface="Calibri"/>
              </a:rPr>
              <a:t>quand</a:t>
            </a:r>
            <a:r>
              <a:rPr lang="en-US" dirty="0">
                <a:cs typeface="Calibri"/>
              </a:rPr>
              <a:t> meme </a:t>
            </a:r>
            <a:r>
              <a:rPr lang="en-US" dirty="0" err="1">
                <a:cs typeface="Calibri"/>
              </a:rPr>
              <a:t>d'appartenir</a:t>
            </a:r>
            <a:r>
              <a:rPr lang="en-US" dirty="0">
                <a:cs typeface="Calibri"/>
              </a:rPr>
              <a:t> à </a:t>
            </a:r>
            <a:r>
              <a:rPr lang="en-US" dirty="0" err="1">
                <a:cs typeface="Calibri"/>
              </a:rPr>
              <a:t>sa</a:t>
            </a:r>
            <a:r>
              <a:rPr lang="en-US" dirty="0">
                <a:cs typeface="Calibri"/>
              </a:rPr>
              <a:t> </a:t>
            </a:r>
            <a:r>
              <a:rPr lang="en-US" dirty="0" err="1">
                <a:cs typeface="Calibri"/>
              </a:rPr>
              <a:t>famille</a:t>
            </a:r>
            <a:r>
              <a:rPr lang="en-US" dirty="0">
                <a:cs typeface="Calibri"/>
              </a:rPr>
              <a:t> </a:t>
            </a:r>
            <a:r>
              <a:rPr lang="en-US" dirty="0" err="1">
                <a:cs typeface="Calibri"/>
              </a:rPr>
              <a:t>d'origine</a:t>
            </a:r>
            <a:r>
              <a:rPr lang="en-US" dirty="0">
                <a:cs typeface="Calibri"/>
              </a:rPr>
              <a:t>, il a un seul nouveau lien de filiation avec </a:t>
            </a:r>
            <a:r>
              <a:rPr lang="en-US" dirty="0" err="1">
                <a:cs typeface="Calibri"/>
              </a:rPr>
              <a:t>ses</a:t>
            </a:r>
            <a:r>
              <a:rPr lang="en-US" dirty="0">
                <a:cs typeface="Calibri"/>
              </a:rPr>
              <a:t> nouveaux parents. </a:t>
            </a:r>
            <a:r>
              <a:rPr lang="en-US" dirty="0" err="1">
                <a:cs typeface="Calibri"/>
              </a:rPr>
              <a:t>Aucune</a:t>
            </a:r>
            <a:r>
              <a:rPr lang="en-US" dirty="0">
                <a:cs typeface="Calibri"/>
              </a:rPr>
              <a:t> obligation ne </a:t>
            </a:r>
            <a:r>
              <a:rPr lang="en-US" dirty="0" err="1">
                <a:cs typeface="Calibri"/>
              </a:rPr>
              <a:t>subsiste</a:t>
            </a:r>
            <a:r>
              <a:rPr lang="en-US" dirty="0">
                <a:cs typeface="Calibri"/>
              </a:rPr>
              <a:t> entre </a:t>
            </a:r>
            <a:r>
              <a:rPr lang="en-US" dirty="0" err="1">
                <a:cs typeface="Calibri"/>
              </a:rPr>
              <a:t>l'adopté</a:t>
            </a:r>
            <a:r>
              <a:rPr lang="en-US" dirty="0">
                <a:cs typeface="Calibri"/>
              </a:rPr>
              <a:t> et son </a:t>
            </a:r>
            <a:r>
              <a:rPr lang="en-US" dirty="0" err="1">
                <a:cs typeface="Calibri"/>
              </a:rPr>
              <a:t>ancienne</a:t>
            </a:r>
            <a:r>
              <a:rPr lang="en-US" dirty="0">
                <a:cs typeface="Calibri"/>
              </a:rPr>
              <a:t> </a:t>
            </a:r>
            <a:r>
              <a:rPr lang="en-US" dirty="0" err="1">
                <a:cs typeface="Calibri"/>
              </a:rPr>
              <a:t>famille</a:t>
            </a:r>
            <a:r>
              <a:rPr lang="en-US" dirty="0">
                <a:cs typeface="Calibri"/>
              </a:rPr>
              <a:t> </a:t>
            </a:r>
            <a:endParaRPr lang="en-US" dirty="0"/>
          </a:p>
          <a:p>
            <a:endParaRPr lang="en-US" dirty="0">
              <a:cs typeface="Calibri"/>
            </a:endParaRPr>
          </a:p>
          <a:p>
            <a:r>
              <a:rPr lang="en-US" dirty="0" err="1">
                <a:cs typeface="Calibri"/>
              </a:rPr>
              <a:t>Critère</a:t>
            </a:r>
            <a:r>
              <a:rPr lang="en-US" dirty="0">
                <a:cs typeface="Calibri"/>
              </a:rPr>
              <a:t>: </a:t>
            </a:r>
            <a:r>
              <a:rPr lang="en-US" dirty="0" err="1">
                <a:cs typeface="Calibri"/>
              </a:rPr>
              <a:t>protéger</a:t>
            </a:r>
            <a:r>
              <a:rPr lang="en-US" dirty="0">
                <a:cs typeface="Calibri"/>
              </a:rPr>
              <a:t> </a:t>
            </a:r>
            <a:r>
              <a:rPr lang="en-US" dirty="0" err="1">
                <a:cs typeface="Calibri"/>
              </a:rPr>
              <a:t>une</a:t>
            </a:r>
            <a:r>
              <a:rPr lang="en-US" dirty="0">
                <a:cs typeface="Calibri"/>
              </a:rPr>
              <a:t> identification significative 568.1 </a:t>
            </a: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6</a:t>
            </a:fld>
            <a:endParaRPr lang="fr-CA"/>
          </a:p>
        </p:txBody>
      </p:sp>
    </p:spTree>
    <p:extLst>
      <p:ext uri="{BB962C8B-B14F-4D97-AF65-F5344CB8AC3E}">
        <p14:creationId xmlns:p14="http://schemas.microsoft.com/office/powerpoint/2010/main" val="1724986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MG</a:t>
            </a:r>
          </a:p>
          <a:p>
            <a:endParaRPr lang="en-US" dirty="0">
              <a:cs typeface="Calibri"/>
            </a:endParaRPr>
          </a:p>
          <a:p>
            <a:r>
              <a:rPr lang="en-US" dirty="0">
                <a:cs typeface="Calibri"/>
              </a:rPr>
              <a:t>La DAA passe </a:t>
            </a:r>
            <a:r>
              <a:rPr lang="en-US" dirty="0" err="1">
                <a:cs typeface="Calibri"/>
              </a:rPr>
              <a:t>tjrs</a:t>
            </a:r>
            <a:r>
              <a:rPr lang="en-US" dirty="0">
                <a:cs typeface="Calibri"/>
              </a:rPr>
              <a:t> par le tribunal, </a:t>
            </a:r>
            <a:r>
              <a:rPr lang="en-US" dirty="0" err="1">
                <a:cs typeface="Calibri"/>
              </a:rPr>
              <a:t>c'est</a:t>
            </a:r>
            <a:r>
              <a:rPr lang="en-US" dirty="0">
                <a:cs typeface="Calibri"/>
              </a:rPr>
              <a:t> </a:t>
            </a:r>
            <a:r>
              <a:rPr lang="en-US" dirty="0" err="1">
                <a:cs typeface="Calibri"/>
              </a:rPr>
              <a:t>lui</a:t>
            </a:r>
            <a:r>
              <a:rPr lang="en-US" dirty="0">
                <a:cs typeface="Calibri"/>
              </a:rPr>
              <a:t> qui </a:t>
            </a:r>
            <a:r>
              <a:rPr lang="en-US" dirty="0" err="1">
                <a:cs typeface="Calibri"/>
              </a:rPr>
              <a:t>décide</a:t>
            </a:r>
            <a:r>
              <a:rPr lang="en-US" dirty="0">
                <a:cs typeface="Calibri"/>
              </a:rPr>
              <a:t> et tranche </a:t>
            </a:r>
            <a:r>
              <a:rPr lang="en-US" dirty="0" err="1">
                <a:cs typeface="Calibri"/>
              </a:rPr>
              <a:t>si</a:t>
            </a:r>
            <a:r>
              <a:rPr lang="en-US" dirty="0">
                <a:cs typeface="Calibri"/>
              </a:rPr>
              <a:t> </a:t>
            </a:r>
            <a:r>
              <a:rPr lang="en-US" dirty="0" err="1">
                <a:cs typeface="Calibri"/>
              </a:rPr>
              <a:t>ou</a:t>
            </a:r>
            <a:r>
              <a:rPr lang="en-US" dirty="0">
                <a:cs typeface="Calibri"/>
              </a:rPr>
              <a:t> </a:t>
            </a:r>
            <a:r>
              <a:rPr lang="en-US" dirty="0" err="1">
                <a:cs typeface="Calibri"/>
              </a:rPr>
              <a:t>ou</a:t>
            </a:r>
            <a:r>
              <a:rPr lang="en-US" dirty="0">
                <a:cs typeface="Calibri"/>
              </a:rPr>
              <a:t> non </a:t>
            </a:r>
            <a:r>
              <a:rPr lang="en-US" dirty="0" err="1">
                <a:cs typeface="Calibri"/>
              </a:rPr>
              <a:t>l'E</a:t>
            </a:r>
            <a:r>
              <a:rPr lang="en-US" dirty="0">
                <a:cs typeface="Calibri"/>
              </a:rPr>
              <a:t> </a:t>
            </a:r>
            <a:r>
              <a:rPr lang="en-US" dirty="0" err="1">
                <a:cs typeface="Calibri"/>
              </a:rPr>
              <a:t>peut</a:t>
            </a:r>
            <a:r>
              <a:rPr lang="en-US" dirty="0">
                <a:cs typeface="Calibri"/>
              </a:rPr>
              <a:t> </a:t>
            </a:r>
            <a:r>
              <a:rPr lang="en-US" dirty="0" err="1">
                <a:cs typeface="Calibri"/>
              </a:rPr>
              <a:t>être</a:t>
            </a:r>
            <a:r>
              <a:rPr lang="en-US" dirty="0">
                <a:cs typeface="Calibri"/>
              </a:rPr>
              <a:t> </a:t>
            </a:r>
            <a:r>
              <a:rPr lang="en-US" dirty="0" err="1">
                <a:cs typeface="Calibri"/>
              </a:rPr>
              <a:t>déclaré</a:t>
            </a:r>
            <a:r>
              <a:rPr lang="en-US" dirty="0">
                <a:cs typeface="Calibri"/>
              </a:rPr>
              <a:t> admissible à </a:t>
            </a:r>
            <a:r>
              <a:rPr lang="en-US" dirty="0" err="1">
                <a:cs typeface="Calibri"/>
              </a:rPr>
              <a:t>l'adoption</a:t>
            </a:r>
            <a:r>
              <a:rPr lang="en-US" dirty="0">
                <a:cs typeface="Calibri"/>
              </a:rPr>
              <a:t>. Ce </a:t>
            </a:r>
            <a:r>
              <a:rPr lang="en-US" dirty="0" err="1">
                <a:cs typeface="Calibri"/>
              </a:rPr>
              <a:t>n'est</a:t>
            </a:r>
            <a:r>
              <a:rPr lang="en-US" dirty="0">
                <a:cs typeface="Calibri"/>
              </a:rPr>
              <a:t> pas la DPJ </a:t>
            </a:r>
            <a:r>
              <a:rPr lang="en-US" dirty="0" err="1">
                <a:cs typeface="Calibri"/>
              </a:rPr>
              <a:t>comme</a:t>
            </a:r>
            <a:r>
              <a:rPr lang="en-US" dirty="0">
                <a:cs typeface="Calibri"/>
              </a:rPr>
              <a:t> </a:t>
            </a:r>
            <a:r>
              <a:rPr lang="en-US" dirty="0" err="1">
                <a:cs typeface="Calibri"/>
              </a:rPr>
              <a:t>parfois</a:t>
            </a:r>
            <a:r>
              <a:rPr lang="en-US" dirty="0">
                <a:cs typeface="Calibri"/>
              </a:rPr>
              <a:t> le </a:t>
            </a:r>
            <a:r>
              <a:rPr lang="en-US" dirty="0" err="1">
                <a:cs typeface="Calibri"/>
              </a:rPr>
              <a:t>mythe</a:t>
            </a:r>
            <a:r>
              <a:rPr lang="en-US" dirty="0">
                <a:cs typeface="Calibri"/>
              </a:rPr>
              <a:t> </a:t>
            </a:r>
            <a:r>
              <a:rPr lang="en-US" dirty="0" err="1">
                <a:cs typeface="Calibri"/>
              </a:rPr>
              <a:t>persiste</a:t>
            </a:r>
            <a:r>
              <a:rPr lang="en-US" dirty="0">
                <a:cs typeface="Calibri"/>
              </a:rPr>
              <a:t>. La DPJ, </a:t>
            </a:r>
            <a:r>
              <a:rPr lang="en-US" dirty="0" err="1">
                <a:cs typeface="Calibri"/>
              </a:rPr>
              <a:t>elle</a:t>
            </a:r>
            <a:r>
              <a:rPr lang="en-US" dirty="0">
                <a:cs typeface="Calibri"/>
              </a:rPr>
              <a:t>, </a:t>
            </a:r>
            <a:r>
              <a:rPr lang="en-US" dirty="0" err="1">
                <a:cs typeface="Calibri"/>
              </a:rPr>
              <a:t>décide</a:t>
            </a:r>
            <a:r>
              <a:rPr lang="en-US" dirty="0">
                <a:cs typeface="Calibri"/>
              </a:rPr>
              <a:t> </a:t>
            </a:r>
            <a:r>
              <a:rPr lang="en-US" dirty="0" err="1">
                <a:cs typeface="Calibri"/>
              </a:rPr>
              <a:t>si</a:t>
            </a:r>
            <a:r>
              <a:rPr lang="en-US" dirty="0">
                <a:cs typeface="Calibri"/>
              </a:rPr>
              <a:t> </a:t>
            </a:r>
            <a:r>
              <a:rPr lang="en-US" dirty="0" err="1">
                <a:cs typeface="Calibri"/>
              </a:rPr>
              <a:t>oui</a:t>
            </a:r>
            <a:r>
              <a:rPr lang="en-US" dirty="0">
                <a:cs typeface="Calibri"/>
              </a:rPr>
              <a:t> </a:t>
            </a:r>
            <a:r>
              <a:rPr lang="en-US" dirty="0" err="1">
                <a:cs typeface="Calibri"/>
              </a:rPr>
              <a:t>ou</a:t>
            </a:r>
            <a:r>
              <a:rPr lang="en-US" dirty="0">
                <a:cs typeface="Calibri"/>
              </a:rPr>
              <a:t> non </a:t>
            </a:r>
            <a:r>
              <a:rPr lang="en-US" dirty="0" err="1">
                <a:cs typeface="Calibri"/>
              </a:rPr>
              <a:t>elle</a:t>
            </a:r>
            <a:r>
              <a:rPr lang="en-US" dirty="0">
                <a:cs typeface="Calibri"/>
              </a:rPr>
              <a:t> </a:t>
            </a:r>
            <a:r>
              <a:rPr lang="en-US" dirty="0" err="1">
                <a:cs typeface="Calibri"/>
              </a:rPr>
              <a:t>considère</a:t>
            </a:r>
            <a:r>
              <a:rPr lang="en-US" dirty="0">
                <a:cs typeface="Calibri"/>
              </a:rPr>
              <a:t> </a:t>
            </a:r>
            <a:r>
              <a:rPr lang="en-US" dirty="0" err="1">
                <a:cs typeface="Calibri"/>
              </a:rPr>
              <a:t>qu'elle</a:t>
            </a:r>
            <a:r>
              <a:rPr lang="en-US" dirty="0">
                <a:cs typeface="Calibri"/>
              </a:rPr>
              <a:t> </a:t>
            </a:r>
            <a:r>
              <a:rPr lang="en-US" dirty="0" err="1">
                <a:cs typeface="Calibri"/>
              </a:rPr>
              <a:t>déposer</a:t>
            </a:r>
            <a:r>
              <a:rPr lang="en-US" dirty="0">
                <a:cs typeface="Calibri"/>
              </a:rPr>
              <a:t> </a:t>
            </a:r>
            <a:r>
              <a:rPr lang="en-US" dirty="0" err="1">
                <a:cs typeface="Calibri"/>
              </a:rPr>
              <a:t>une</a:t>
            </a:r>
            <a:r>
              <a:rPr lang="en-US" dirty="0">
                <a:cs typeface="Calibri"/>
              </a:rPr>
              <a:t> DAA, </a:t>
            </a:r>
            <a:r>
              <a:rPr lang="en-US" dirty="0" err="1">
                <a:cs typeface="Calibri"/>
              </a:rPr>
              <a:t>si</a:t>
            </a:r>
            <a:r>
              <a:rPr lang="en-US" dirty="0">
                <a:cs typeface="Calibri"/>
              </a:rPr>
              <a:t> </a:t>
            </a:r>
            <a:r>
              <a:rPr lang="en-US" dirty="0" err="1">
                <a:cs typeface="Calibri"/>
              </a:rPr>
              <a:t>ce</a:t>
            </a:r>
            <a:r>
              <a:rPr lang="en-US" dirty="0">
                <a:cs typeface="Calibri"/>
              </a:rPr>
              <a:t> </a:t>
            </a:r>
            <a:r>
              <a:rPr lang="en-US" dirty="0" err="1">
                <a:cs typeface="Calibri"/>
              </a:rPr>
              <a:t>projet</a:t>
            </a:r>
            <a:r>
              <a:rPr lang="en-US" dirty="0">
                <a:cs typeface="Calibri"/>
              </a:rPr>
              <a:t> de vie </a:t>
            </a:r>
            <a:r>
              <a:rPr lang="en-US" dirty="0" err="1">
                <a:cs typeface="Calibri"/>
              </a:rPr>
              <a:t>est</a:t>
            </a:r>
            <a:r>
              <a:rPr lang="en-US" dirty="0">
                <a:cs typeface="Calibri"/>
              </a:rPr>
              <a:t> dans </a:t>
            </a:r>
            <a:r>
              <a:rPr lang="en-US" dirty="0" err="1">
                <a:cs typeface="Calibri"/>
              </a:rPr>
              <a:t>l'intérêt</a:t>
            </a:r>
            <a:r>
              <a:rPr lang="en-US" dirty="0">
                <a:cs typeface="Calibri"/>
              </a:rPr>
              <a:t> de </a:t>
            </a:r>
            <a:r>
              <a:rPr lang="en-US" dirty="0" err="1">
                <a:cs typeface="Calibri"/>
              </a:rPr>
              <a:t>l'E</a:t>
            </a:r>
            <a:r>
              <a:rPr lang="en-US" dirty="0">
                <a:cs typeface="Calibri"/>
              </a:rPr>
              <a:t>. La DPJ ne </a:t>
            </a:r>
            <a:r>
              <a:rPr lang="en-US" dirty="0" err="1">
                <a:cs typeface="Calibri"/>
              </a:rPr>
              <a:t>peut</a:t>
            </a:r>
            <a:r>
              <a:rPr lang="en-US" dirty="0">
                <a:cs typeface="Calibri"/>
              </a:rPr>
              <a:t> pas forcer un parent qui ne </a:t>
            </a:r>
            <a:r>
              <a:rPr lang="en-US" dirty="0" err="1">
                <a:cs typeface="Calibri"/>
              </a:rPr>
              <a:t>veut</a:t>
            </a:r>
            <a:r>
              <a:rPr lang="en-US" dirty="0">
                <a:cs typeface="Calibri"/>
              </a:rPr>
              <a:t> pas à </a:t>
            </a:r>
            <a:r>
              <a:rPr lang="en-US" dirty="0" err="1">
                <a:cs typeface="Calibri"/>
              </a:rPr>
              <a:t>consentir</a:t>
            </a:r>
            <a:r>
              <a:rPr lang="en-US" dirty="0">
                <a:cs typeface="Calibri"/>
              </a:rPr>
              <a:t>.</a:t>
            </a:r>
            <a:endParaRPr lang="en-US" dirty="0"/>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7</a:t>
            </a:fld>
            <a:endParaRPr lang="fr-CA"/>
          </a:p>
        </p:txBody>
      </p:sp>
    </p:spTree>
    <p:extLst>
      <p:ext uri="{BB962C8B-B14F-4D97-AF65-F5344CB8AC3E}">
        <p14:creationId xmlns:p14="http://schemas.microsoft.com/office/powerpoint/2010/main" val="4020196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cs typeface="Calibri"/>
              </a:rPr>
              <a:t>MG</a:t>
            </a:r>
            <a:endParaRPr lang="fr-CA" sz="1200" b="0" i="0" u="none" strike="noStrike" kern="1200" baseline="0" dirty="0">
              <a:solidFill>
                <a:schemeClr val="tx1"/>
              </a:solidFill>
              <a:latin typeface="+mn-lt"/>
              <a:ea typeface="+mn-ea"/>
              <a:cs typeface="+mn-cs"/>
            </a:endParaRPr>
          </a:p>
          <a:p>
            <a:r>
              <a:rPr lang="fr-CA" dirty="0"/>
              <a:t> </a:t>
            </a:r>
            <a:endParaRPr lang="fr-CA" sz="1200" b="0" i="0" u="none" strike="noStrike" kern="1200" baseline="0" dirty="0">
              <a:solidFill>
                <a:schemeClr val="tx1"/>
              </a:solidFill>
              <a:latin typeface="+mn-lt"/>
              <a:cs typeface="Calibri"/>
            </a:endParaRPr>
          </a:p>
          <a:p>
            <a:r>
              <a:rPr lang="fr-CA" sz="1200" b="1" i="0" u="none" strike="noStrike" kern="1200" baseline="0" dirty="0">
                <a:solidFill>
                  <a:schemeClr val="tx1"/>
                </a:solidFill>
                <a:latin typeface="+mn-lt"/>
                <a:ea typeface="+mn-ea"/>
                <a:cs typeface="+mn-cs"/>
              </a:rPr>
              <a:t>1. Est-ce que les parents ont assumé soin, entretien, éducation depuis au moins 6 mois précédant signification de la demande ? </a:t>
            </a:r>
            <a:r>
              <a:rPr lang="fr-CA" sz="1200" b="0" i="0" u="none" strike="noStrike" kern="1200" baseline="0" dirty="0">
                <a:solidFill>
                  <a:schemeClr val="tx1"/>
                </a:solidFill>
                <a:latin typeface="+mn-lt"/>
                <a:ea typeface="+mn-ea"/>
                <a:cs typeface="+mn-cs"/>
              </a:rPr>
              <a:t>Du point de vue de l’enfant, sans égard à la raison des parents7 : critères non exhaustifs établis par la Cour d'appel8 :</a:t>
            </a:r>
            <a:r>
              <a:rPr lang="fr-CA" dirty="0"/>
              <a:t> </a:t>
            </a:r>
            <a:endParaRPr lang="fr-CA" sz="1200" b="0" i="0" u="none" strike="noStrike" kern="1200" baseline="0" dirty="0">
              <a:solidFill>
                <a:schemeClr val="tx1"/>
              </a:solidFill>
              <a:latin typeface="+mn-lt"/>
              <a:cs typeface="Calibri"/>
            </a:endParaRPr>
          </a:p>
          <a:p>
            <a:r>
              <a:rPr lang="fr-CA" sz="1200" b="0" i="0" u="none" strike="noStrike" kern="1200" baseline="0" dirty="0">
                <a:solidFill>
                  <a:schemeClr val="tx1"/>
                </a:solidFill>
                <a:latin typeface="+mn-lt"/>
                <a:ea typeface="+mn-ea"/>
                <a:cs typeface="+mn-cs"/>
              </a:rPr>
              <a:t> Attitude du parent envers l’intervention sociale et son niveau de collaboration;</a:t>
            </a:r>
            <a:r>
              <a:rPr lang="fr-CA" dirty="0"/>
              <a:t> </a:t>
            </a:r>
            <a:endParaRPr lang="fr-CA" sz="1200" b="0" i="0" u="none" strike="noStrike" kern="1200" baseline="0" dirty="0">
              <a:solidFill>
                <a:schemeClr val="tx1"/>
              </a:solidFill>
              <a:latin typeface="+mn-lt"/>
              <a:cs typeface="Calibri"/>
            </a:endParaRPr>
          </a:p>
          <a:p>
            <a:r>
              <a:rPr lang="fr-CA" sz="1200" b="0" i="0" u="none" strike="noStrike" kern="1200" baseline="0" dirty="0">
                <a:solidFill>
                  <a:schemeClr val="tx1"/>
                </a:solidFill>
                <a:latin typeface="+mn-lt"/>
                <a:ea typeface="+mn-ea"/>
                <a:cs typeface="+mn-cs"/>
              </a:rPr>
              <a:t> Attitude et ponctualité lors des visites ;</a:t>
            </a:r>
            <a:r>
              <a:rPr lang="fr-CA" dirty="0"/>
              <a:t> </a:t>
            </a:r>
            <a:endParaRPr lang="fr-CA" sz="1200" b="0" i="0" u="none" strike="noStrike" kern="1200" baseline="0" dirty="0">
              <a:solidFill>
                <a:schemeClr val="tx1"/>
              </a:solidFill>
              <a:latin typeface="+mn-lt"/>
              <a:cs typeface="Calibri"/>
            </a:endParaRPr>
          </a:p>
          <a:p>
            <a:r>
              <a:rPr lang="fr-CA" sz="1200" b="0" i="0" u="none" strike="noStrike" kern="1200" baseline="0" dirty="0">
                <a:solidFill>
                  <a:schemeClr val="tx1"/>
                </a:solidFill>
                <a:latin typeface="+mn-lt"/>
                <a:ea typeface="+mn-ea"/>
                <a:cs typeface="+mn-cs"/>
              </a:rPr>
              <a:t> Sérieux des mesures prises pour remédier aux problèmes à l’origine du placement;</a:t>
            </a:r>
            <a:r>
              <a:rPr lang="fr-CA" dirty="0"/>
              <a:t> </a:t>
            </a:r>
            <a:endParaRPr lang="fr-CA" sz="1200" b="0" i="0" u="none" strike="noStrike" kern="1200" baseline="0" dirty="0">
              <a:solidFill>
                <a:schemeClr val="tx1"/>
              </a:solidFill>
              <a:latin typeface="+mn-lt"/>
              <a:cs typeface="Calibri"/>
            </a:endParaRPr>
          </a:p>
          <a:p>
            <a:r>
              <a:rPr lang="fr-CA" sz="1200" b="0" i="0" u="none" strike="noStrike" kern="1200" baseline="0" dirty="0">
                <a:solidFill>
                  <a:schemeClr val="tx1"/>
                </a:solidFill>
                <a:latin typeface="+mn-lt"/>
                <a:ea typeface="+mn-ea"/>
                <a:cs typeface="+mn-cs"/>
              </a:rPr>
              <a:t> Manifestations d’entretien (par exemple, le versement de la contribution parentale), de soin (par exemple, le consentement à des soins médicaux) et d’éducation (par exemple, le suivi de l’évolution scolaire de l’enfant par des questions aux intervenants).</a:t>
            </a:r>
            <a:r>
              <a:rPr lang="fr-CA" dirty="0"/>
              <a:t> </a:t>
            </a:r>
            <a:endParaRPr lang="fr-CA" sz="1200" b="0" i="0" u="none" strike="noStrike" kern="1200" baseline="0" dirty="0">
              <a:solidFill>
                <a:schemeClr val="tx1"/>
              </a:solidFill>
              <a:latin typeface="+mn-lt"/>
              <a:cs typeface="Calibri"/>
            </a:endParaRPr>
          </a:p>
          <a:p>
            <a:r>
              <a:rPr lang="fr-CA" sz="1200" b="1" i="0" u="none" strike="noStrike" kern="1200" baseline="0" dirty="0">
                <a:solidFill>
                  <a:schemeClr val="tx1"/>
                </a:solidFill>
                <a:latin typeface="+mn-lt"/>
                <a:ea typeface="+mn-ea"/>
                <a:cs typeface="+mn-cs"/>
              </a:rPr>
              <a:t>2. Est-ce que les parents ont renversé la présomption d’improbabilité de prise en charge</a:t>
            </a:r>
            <a:r>
              <a:rPr lang="fr-CA" sz="1200" b="0" i="0" u="none" strike="noStrike" kern="1200" baseline="0" dirty="0">
                <a:solidFill>
                  <a:schemeClr val="tx1"/>
                </a:solidFill>
                <a:latin typeface="+mn-lt"/>
                <a:ea typeface="+mn-ea"/>
                <a:cs typeface="+mn-cs"/>
              </a:rPr>
              <a:t>?</a:t>
            </a:r>
            <a:r>
              <a:rPr lang="fr-CA" sz="1200" b="1" i="0" u="none" strike="noStrike" kern="1200" baseline="0" dirty="0">
                <a:solidFill>
                  <a:schemeClr val="tx1"/>
                </a:solidFill>
                <a:latin typeface="+mn-lt"/>
                <a:ea typeface="+mn-ea"/>
                <a:cs typeface="+mn-cs"/>
              </a:rPr>
              <a:t>9 </a:t>
            </a:r>
            <a:r>
              <a:rPr lang="fr-CA" sz="1200" b="0" i="0" u="none" strike="noStrike" kern="1200" baseline="0" dirty="0">
                <a:solidFill>
                  <a:schemeClr val="tx1"/>
                </a:solidFill>
                <a:latin typeface="+mn-lt"/>
                <a:ea typeface="+mn-ea"/>
                <a:cs typeface="+mn-cs"/>
              </a:rPr>
              <a:t>Selon la capacité de l’enfant à recevoir ce que le parent a à offrir10.</a:t>
            </a:r>
            <a:r>
              <a:rPr lang="fr-CA" dirty="0"/>
              <a:t> </a:t>
            </a:r>
            <a:endParaRPr lang="fr-CA" sz="1200" b="0" i="0" u="none" strike="noStrike" kern="1200" baseline="0" dirty="0">
              <a:solidFill>
                <a:schemeClr val="tx1"/>
              </a:solidFill>
              <a:latin typeface="+mn-lt"/>
              <a:cs typeface="Calibri"/>
            </a:endParaRPr>
          </a:p>
          <a:p>
            <a:r>
              <a:rPr lang="fr-CA" sz="1200" b="1" i="0" u="none" strike="noStrike" kern="1200" baseline="0" dirty="0">
                <a:solidFill>
                  <a:schemeClr val="tx1"/>
                </a:solidFill>
                <a:latin typeface="+mn-lt"/>
                <a:ea typeface="+mn-ea"/>
                <a:cs typeface="+mn-cs"/>
              </a:rPr>
              <a:t>3. Intérêt de l’enfant </a:t>
            </a:r>
            <a:r>
              <a:rPr lang="fr-CA" sz="1200" b="0" i="0" u="none" strike="noStrike" kern="1200" baseline="0" dirty="0">
                <a:solidFill>
                  <a:schemeClr val="tx1"/>
                </a:solidFill>
                <a:latin typeface="+mn-lt"/>
                <a:ea typeface="+mn-ea"/>
                <a:cs typeface="+mn-cs"/>
              </a:rPr>
              <a:t>: L’attachement psychologique de l'enfant à sa famille d’accueil est le facteur le plus important11 et l'effet de l’écoulement du temps12.</a:t>
            </a:r>
            <a:r>
              <a:rPr lang="fr-CA" dirty="0"/>
              <a:t> </a:t>
            </a:r>
            <a:endParaRPr lang="fr-CA" sz="1200" b="0" i="0" u="none" strike="noStrike" kern="1200" baseline="0" dirty="0">
              <a:solidFill>
                <a:schemeClr val="tx1"/>
              </a:solidFill>
              <a:latin typeface="+mn-lt"/>
              <a:cs typeface="Calibri"/>
            </a:endParaRPr>
          </a:p>
          <a:p>
            <a:r>
              <a:rPr lang="fr-CA" sz="1200" b="0" i="0" u="none" strike="noStrike" kern="1200" baseline="0" dirty="0">
                <a:solidFill>
                  <a:schemeClr val="tx1"/>
                </a:solidFill>
                <a:latin typeface="+mn-lt"/>
                <a:ea typeface="+mn-ea"/>
                <a:cs typeface="+mn-cs"/>
              </a:rPr>
              <a:t>	</a:t>
            </a:r>
            <a:endParaRPr lang="fr-CA" sz="1200" b="0" i="0" u="none" strike="noStrike" kern="1200" baseline="0" dirty="0">
              <a:solidFill>
                <a:schemeClr val="tx1"/>
              </a:solidFill>
              <a:latin typeface="+mn-lt"/>
              <a:cs typeface="Calibri"/>
            </a:endParaRPr>
          </a:p>
          <a:p>
            <a:endParaRPr lang="fr-CA"/>
          </a:p>
        </p:txBody>
      </p:sp>
      <p:sp>
        <p:nvSpPr>
          <p:cNvPr id="4" name="Espace réservé du numéro de diapositive 3"/>
          <p:cNvSpPr>
            <a:spLocks noGrp="1"/>
          </p:cNvSpPr>
          <p:nvPr>
            <p:ph type="sldNum" sz="quarter" idx="10"/>
          </p:nvPr>
        </p:nvSpPr>
        <p:spPr/>
        <p:txBody>
          <a:bodyPr/>
          <a:lstStyle/>
          <a:p>
            <a:fld id="{CC7CA3A4-D90E-4E89-8C68-964D8F56CB50}" type="slidenum">
              <a:rPr lang="fr-CA" smtClean="0"/>
              <a:t>8</a:t>
            </a:fld>
            <a:endParaRPr lang="fr-CA"/>
          </a:p>
        </p:txBody>
      </p:sp>
    </p:spTree>
    <p:extLst>
      <p:ext uri="{BB962C8B-B14F-4D97-AF65-F5344CB8AC3E}">
        <p14:creationId xmlns:p14="http://schemas.microsoft.com/office/powerpoint/2010/main" val="2625821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cs typeface="Calibri"/>
              </a:rPr>
              <a:t>MG</a:t>
            </a:r>
          </a:p>
        </p:txBody>
      </p:sp>
      <p:sp>
        <p:nvSpPr>
          <p:cNvPr id="4" name="Espace réservé du numéro de diapositive 3"/>
          <p:cNvSpPr>
            <a:spLocks noGrp="1"/>
          </p:cNvSpPr>
          <p:nvPr>
            <p:ph type="sldNum" sz="quarter" idx="5"/>
          </p:nvPr>
        </p:nvSpPr>
        <p:spPr/>
        <p:txBody>
          <a:bodyPr/>
          <a:lstStyle/>
          <a:p>
            <a:fld id="{CC7CA3A4-D90E-4E89-8C68-964D8F56CB50}" type="slidenum">
              <a:rPr lang="fr-CA" smtClean="0"/>
              <a:t>9</a:t>
            </a:fld>
            <a:endParaRPr lang="fr-CA"/>
          </a:p>
        </p:txBody>
      </p:sp>
    </p:spTree>
    <p:extLst>
      <p:ext uri="{BB962C8B-B14F-4D97-AF65-F5344CB8AC3E}">
        <p14:creationId xmlns:p14="http://schemas.microsoft.com/office/powerpoint/2010/main" val="2492552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a:t>Modifiez le style du titre</a:t>
            </a:r>
            <a:endParaRPr lang="en-US"/>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a:p>
        </p:txBody>
      </p:sp>
      <p:sp>
        <p:nvSpPr>
          <p:cNvPr id="4" name="Date Placeholder 3"/>
          <p:cNvSpPr>
            <a:spLocks noGrp="1"/>
          </p:cNvSpPr>
          <p:nvPr>
            <p:ph type="dt" sz="half" idx="10"/>
          </p:nvPr>
        </p:nvSpPr>
        <p:spPr/>
        <p:txBody>
          <a:bodyPr/>
          <a:lstStyle/>
          <a:p>
            <a:fld id="{DD1E4A1D-AAD8-4ECB-A5B4-5285538F471E}" type="datetimeFigureOut">
              <a:rPr lang="fr-CA" smtClean="0"/>
              <a:t>2024-06-19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59728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DD1E4A1D-AAD8-4ECB-A5B4-5285538F471E}" type="datetimeFigureOut">
              <a:rPr lang="fr-CA" smtClean="0"/>
              <a:t>2024-06-19</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247067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DD1E4A1D-AAD8-4ECB-A5B4-5285538F471E}" type="datetimeFigureOut">
              <a:rPr lang="fr-CA" smtClean="0"/>
              <a:t>2024-06-19</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2159619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DD1E4A1D-AAD8-4ECB-A5B4-5285538F471E}" type="datetimeFigureOut">
              <a:rPr lang="fr-CA" smtClean="0"/>
              <a:t>2024-06-19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239819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a:t>Modifiez le style du titre</a:t>
            </a:r>
            <a:endParaRPr lang="en-US"/>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D1E4A1D-AAD8-4ECB-A5B4-5285538F471E}" type="datetimeFigureOut">
              <a:rPr lang="fr-CA" smtClean="0"/>
              <a:t>2024-06-19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127094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8" name="Date Placeholder 7"/>
          <p:cNvSpPr>
            <a:spLocks noGrp="1"/>
          </p:cNvSpPr>
          <p:nvPr>
            <p:ph type="dt" sz="half" idx="10"/>
          </p:nvPr>
        </p:nvSpPr>
        <p:spPr/>
        <p:txBody>
          <a:bodyPr/>
          <a:lstStyle/>
          <a:p>
            <a:fld id="{DD1E4A1D-AAD8-4ECB-A5B4-5285538F471E}" type="datetimeFigureOut">
              <a:rPr lang="fr-CA" smtClean="0"/>
              <a:t>2024-06-19</a:t>
            </a:fld>
            <a:endParaRPr lang="fr-CA"/>
          </a:p>
        </p:txBody>
      </p:sp>
      <p:sp>
        <p:nvSpPr>
          <p:cNvPr id="9" name="Footer Placeholder 8"/>
          <p:cNvSpPr>
            <a:spLocks noGrp="1"/>
          </p:cNvSpPr>
          <p:nvPr>
            <p:ph type="ftr" sz="quarter" idx="11"/>
          </p:nvPr>
        </p:nvSpPr>
        <p:spPr/>
        <p:txBody>
          <a:bodyPr/>
          <a:lstStyle/>
          <a:p>
            <a:endParaRPr lang="fr-CA"/>
          </a:p>
        </p:txBody>
      </p:sp>
      <p:sp>
        <p:nvSpPr>
          <p:cNvPr id="10" name="Slide Number Placeholder 9"/>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384472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2" name="Date Placeholder 1"/>
          <p:cNvSpPr>
            <a:spLocks noGrp="1"/>
          </p:cNvSpPr>
          <p:nvPr>
            <p:ph type="dt" sz="half" idx="10"/>
          </p:nvPr>
        </p:nvSpPr>
        <p:spPr/>
        <p:txBody>
          <a:bodyPr/>
          <a:lstStyle/>
          <a:p>
            <a:fld id="{DD1E4A1D-AAD8-4ECB-A5B4-5285538F471E}" type="datetimeFigureOut">
              <a:rPr lang="fr-CA" smtClean="0"/>
              <a:t>2024-06-19</a:t>
            </a:fld>
            <a:endParaRPr lang="fr-CA"/>
          </a:p>
        </p:txBody>
      </p:sp>
      <p:sp>
        <p:nvSpPr>
          <p:cNvPr id="11" name="Footer Placeholder 10"/>
          <p:cNvSpPr>
            <a:spLocks noGrp="1"/>
          </p:cNvSpPr>
          <p:nvPr>
            <p:ph type="ftr" sz="quarter" idx="11"/>
          </p:nvPr>
        </p:nvSpPr>
        <p:spPr/>
        <p:txBody>
          <a:bodyPr/>
          <a:lstStyle/>
          <a:p>
            <a:endParaRPr lang="fr-CA"/>
          </a:p>
        </p:txBody>
      </p:sp>
      <p:sp>
        <p:nvSpPr>
          <p:cNvPr id="12" name="Slide Number Placeholder 11"/>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251622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a:p>
        </p:txBody>
      </p:sp>
      <p:sp>
        <p:nvSpPr>
          <p:cNvPr id="2" name="Date Placeholder 1"/>
          <p:cNvSpPr>
            <a:spLocks noGrp="1"/>
          </p:cNvSpPr>
          <p:nvPr>
            <p:ph type="dt" sz="half" idx="10"/>
          </p:nvPr>
        </p:nvSpPr>
        <p:spPr/>
        <p:txBody>
          <a:bodyPr/>
          <a:lstStyle/>
          <a:p>
            <a:fld id="{DD1E4A1D-AAD8-4ECB-A5B4-5285538F471E}" type="datetimeFigureOut">
              <a:rPr lang="fr-CA" smtClean="0"/>
              <a:t>2024-06-19</a:t>
            </a:fld>
            <a:endParaRPr lang="fr-CA"/>
          </a:p>
        </p:txBody>
      </p:sp>
      <p:sp>
        <p:nvSpPr>
          <p:cNvPr id="7" name="Footer Placeholder 6"/>
          <p:cNvSpPr>
            <a:spLocks noGrp="1"/>
          </p:cNvSpPr>
          <p:nvPr>
            <p:ph type="ftr" sz="quarter" idx="11"/>
          </p:nvPr>
        </p:nvSpPr>
        <p:spPr/>
        <p:txBody>
          <a:bodyPr/>
          <a:lstStyle/>
          <a:p>
            <a:endParaRPr lang="fr-CA"/>
          </a:p>
        </p:txBody>
      </p:sp>
      <p:sp>
        <p:nvSpPr>
          <p:cNvPr id="8" name="Slide Number Placeholder 7"/>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2600199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D1E4A1D-AAD8-4ECB-A5B4-5285538F471E}" type="datetimeFigureOut">
              <a:rPr lang="fr-CA" smtClean="0"/>
              <a:t>2024-06-19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1840416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a:t>Modifiez le style du titre</a:t>
            </a:r>
            <a:endParaRPr lang="en-US"/>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8" name="Date Placeholder 7"/>
          <p:cNvSpPr>
            <a:spLocks noGrp="1"/>
          </p:cNvSpPr>
          <p:nvPr>
            <p:ph type="dt" sz="half" idx="10"/>
          </p:nvPr>
        </p:nvSpPr>
        <p:spPr/>
        <p:txBody>
          <a:bodyPr/>
          <a:lstStyle/>
          <a:p>
            <a:fld id="{DD1E4A1D-AAD8-4ECB-A5B4-5285538F471E}" type="datetimeFigureOut">
              <a:rPr lang="fr-CA" smtClean="0"/>
              <a:t>2024-06-19</a:t>
            </a:fld>
            <a:endParaRPr lang="fr-CA"/>
          </a:p>
        </p:txBody>
      </p:sp>
      <p:sp>
        <p:nvSpPr>
          <p:cNvPr id="9" name="Footer Placeholder 8"/>
          <p:cNvSpPr>
            <a:spLocks noGrp="1"/>
          </p:cNvSpPr>
          <p:nvPr>
            <p:ph type="ftr" sz="quarter" idx="11"/>
          </p:nvPr>
        </p:nvSpPr>
        <p:spPr/>
        <p:txBody>
          <a:bodyPr/>
          <a:lstStyle/>
          <a:p>
            <a:endParaRPr lang="fr-CA"/>
          </a:p>
        </p:txBody>
      </p:sp>
      <p:sp>
        <p:nvSpPr>
          <p:cNvPr id="10" name="Slide Number Placeholder 9"/>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1986041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a:t>Modifiez le style du titre</a:t>
            </a:r>
            <a:endParaRPr lang="en-US"/>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8" name="Date Placeholder 7"/>
          <p:cNvSpPr>
            <a:spLocks noGrp="1"/>
          </p:cNvSpPr>
          <p:nvPr>
            <p:ph type="dt" sz="half" idx="10"/>
          </p:nvPr>
        </p:nvSpPr>
        <p:spPr/>
        <p:txBody>
          <a:bodyPr/>
          <a:lstStyle/>
          <a:p>
            <a:fld id="{DD1E4A1D-AAD8-4ECB-A5B4-5285538F471E}" type="datetimeFigureOut">
              <a:rPr lang="fr-CA" smtClean="0"/>
              <a:t>2024-06-19</a:t>
            </a:fld>
            <a:endParaRPr lang="fr-CA"/>
          </a:p>
        </p:txBody>
      </p:sp>
      <p:sp>
        <p:nvSpPr>
          <p:cNvPr id="9" name="Footer Placeholder 8"/>
          <p:cNvSpPr>
            <a:spLocks noGrp="1"/>
          </p:cNvSpPr>
          <p:nvPr>
            <p:ph type="ftr" sz="quarter" idx="11"/>
          </p:nvPr>
        </p:nvSpPr>
        <p:spPr>
          <a:xfrm>
            <a:off x="3499101" y="6356350"/>
            <a:ext cx="5911517" cy="365125"/>
          </a:xfrm>
        </p:spPr>
        <p:txBody>
          <a:bodyPr/>
          <a:lstStyle/>
          <a:p>
            <a:endParaRPr lang="fr-CA"/>
          </a:p>
        </p:txBody>
      </p:sp>
      <p:sp>
        <p:nvSpPr>
          <p:cNvPr id="10" name="Slide Number Placeholder 9"/>
          <p:cNvSpPr>
            <a:spLocks noGrp="1"/>
          </p:cNvSpPr>
          <p:nvPr>
            <p:ph type="sldNum" sz="quarter" idx="12"/>
          </p:nvPr>
        </p:nvSpPr>
        <p:spPr/>
        <p:txBody>
          <a:bodyPr/>
          <a:lstStyle/>
          <a:p>
            <a:fld id="{07030B1E-7DA5-4AD4-8E30-0778301C320F}" type="slidenum">
              <a:rPr lang="fr-CA" smtClean="0"/>
              <a:t>‹N°›</a:t>
            </a:fld>
            <a:endParaRPr lang="fr-CA"/>
          </a:p>
        </p:txBody>
      </p:sp>
    </p:spTree>
    <p:extLst>
      <p:ext uri="{BB962C8B-B14F-4D97-AF65-F5344CB8AC3E}">
        <p14:creationId xmlns:p14="http://schemas.microsoft.com/office/powerpoint/2010/main" val="3268617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a:t>Modifiez le style du titre</a:t>
            </a:r>
            <a:endParaRPr lang="en-US"/>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DD1E4A1D-AAD8-4ECB-A5B4-5285538F471E}" type="datetimeFigureOut">
              <a:rPr lang="fr-CA" smtClean="0"/>
              <a:t>2024-06-19</a:t>
            </a:fld>
            <a:endParaRPr lang="fr-CA"/>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fr-CA"/>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07030B1E-7DA5-4AD4-8E30-0778301C320F}" type="slidenum">
              <a:rPr lang="fr-CA" smtClean="0"/>
              <a:t>‹N°›</a:t>
            </a:fld>
            <a:endParaRPr lang="fr-CA"/>
          </a:p>
        </p:txBody>
      </p:sp>
    </p:spTree>
    <p:extLst>
      <p:ext uri="{BB962C8B-B14F-4D97-AF65-F5344CB8AC3E}">
        <p14:creationId xmlns:p14="http://schemas.microsoft.com/office/powerpoint/2010/main" val="2768297181"/>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79543" y="929137"/>
            <a:ext cx="7383108" cy="2486091"/>
          </a:xfrm>
        </p:spPr>
        <p:txBody>
          <a:bodyPr/>
          <a:lstStyle/>
          <a:p>
            <a:r>
              <a:rPr lang="fr-FR" sz="4500"/>
              <a:t>L’adoption en 2024 :</a:t>
            </a:r>
            <a:br>
              <a:rPr lang="fr-FR" sz="4500"/>
            </a:br>
            <a:r>
              <a:rPr lang="fr-FR" sz="4500"/>
              <a:t> réalités, opportunités et enjeux </a:t>
            </a:r>
            <a:endParaRPr lang="fr-CA" sz="4500"/>
          </a:p>
        </p:txBody>
      </p:sp>
      <p:sp>
        <p:nvSpPr>
          <p:cNvPr id="5" name="Sous-titre 4">
            <a:extLst>
              <a:ext uri="{FF2B5EF4-FFF2-40B4-BE49-F238E27FC236}">
                <a16:creationId xmlns:a16="http://schemas.microsoft.com/office/drawing/2014/main" id="{89332143-C742-49EC-B43D-8E9C65E908DD}"/>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349601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fr-CA"/>
              <a:t>DAA</a:t>
            </a:r>
          </a:p>
        </p:txBody>
      </p:sp>
      <p:sp>
        <p:nvSpPr>
          <p:cNvPr id="7" name="Espace réservé du contenu 6"/>
          <p:cNvSpPr>
            <a:spLocks noGrp="1"/>
          </p:cNvSpPr>
          <p:nvPr>
            <p:ph idx="1"/>
          </p:nvPr>
        </p:nvSpPr>
        <p:spPr/>
        <p:txBody>
          <a:bodyPr/>
          <a:lstStyle/>
          <a:p>
            <a:r>
              <a:rPr lang="fr-CA"/>
              <a:t>Rôle de la FA à cette étape du processus </a:t>
            </a:r>
          </a:p>
        </p:txBody>
      </p:sp>
      <p:sp>
        <p:nvSpPr>
          <p:cNvPr id="9" name="Étoile à 5 branches 8"/>
          <p:cNvSpPr/>
          <p:nvPr/>
        </p:nvSpPr>
        <p:spPr>
          <a:xfrm>
            <a:off x="2762071" y="2978944"/>
            <a:ext cx="1100138" cy="900112"/>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591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a:t>Ordonnance de placement (OPA)</a:t>
            </a:r>
          </a:p>
        </p:txBody>
      </p:sp>
      <p:sp>
        <p:nvSpPr>
          <p:cNvPr id="3" name="Sous-titre 2"/>
          <p:cNvSpPr>
            <a:spLocks noGrp="1"/>
          </p:cNvSpPr>
          <p:nvPr>
            <p:ph type="subTitle" idx="1"/>
          </p:nvPr>
        </p:nvSpPr>
        <p:spPr/>
        <p:txBody>
          <a:bodyPr>
            <a:normAutofit/>
          </a:bodyPr>
          <a:lstStyle/>
          <a:p>
            <a:r>
              <a:rPr lang="fr-CA"/>
              <a:t>Deuxième étape du processus judiciaire</a:t>
            </a:r>
          </a:p>
        </p:txBody>
      </p:sp>
    </p:spTree>
    <p:extLst>
      <p:ext uri="{BB962C8B-B14F-4D97-AF65-F5344CB8AC3E}">
        <p14:creationId xmlns:p14="http://schemas.microsoft.com/office/powerpoint/2010/main" val="446145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95E39A-A666-4B90-650F-D43E907CCE35}"/>
              </a:ext>
            </a:extLst>
          </p:cNvPr>
          <p:cNvSpPr>
            <a:spLocks noGrp="1"/>
          </p:cNvSpPr>
          <p:nvPr>
            <p:ph type="title"/>
          </p:nvPr>
        </p:nvSpPr>
        <p:spPr/>
        <p:txBody>
          <a:bodyPr/>
          <a:lstStyle/>
          <a:p>
            <a:r>
              <a:rPr lang="fr-CA"/>
              <a:t>OPA </a:t>
            </a:r>
          </a:p>
        </p:txBody>
      </p:sp>
      <p:sp>
        <p:nvSpPr>
          <p:cNvPr id="3" name="Espace réservé du contenu 2">
            <a:extLst>
              <a:ext uri="{FF2B5EF4-FFF2-40B4-BE49-F238E27FC236}">
                <a16:creationId xmlns:a16="http://schemas.microsoft.com/office/drawing/2014/main" id="{6C07E4D9-A46E-FD2E-4837-29BB19628982}"/>
              </a:ext>
            </a:extLst>
          </p:cNvPr>
          <p:cNvSpPr>
            <a:spLocks noGrp="1"/>
          </p:cNvSpPr>
          <p:nvPr>
            <p:ph idx="1"/>
          </p:nvPr>
        </p:nvSpPr>
        <p:spPr/>
        <p:txBody>
          <a:bodyPr/>
          <a:lstStyle/>
          <a:p>
            <a:pPr marL="0" indent="0">
              <a:buNone/>
            </a:pPr>
            <a:r>
              <a:rPr lang="fr-CA" b="1">
                <a:solidFill>
                  <a:schemeClr val="tx1"/>
                </a:solidFill>
              </a:rPr>
              <a:t>Effets de l'OPA : </a:t>
            </a:r>
            <a:endParaRPr lang="fr-FR">
              <a:solidFill>
                <a:schemeClr val="tx1"/>
              </a:solidFill>
            </a:endParaRPr>
          </a:p>
          <a:p>
            <a:pPr>
              <a:buFont typeface="Wingdings,Sans-Serif" pitchFamily="18" charset="2"/>
              <a:buChar char="v"/>
            </a:pPr>
            <a:r>
              <a:rPr lang="fr-CA">
                <a:solidFill>
                  <a:schemeClr val="tx1"/>
                </a:solidFill>
              </a:rPr>
              <a:t> Permettre à l'enfant d'exercer ses droits civils sous un nouveau nom et prénom;</a:t>
            </a:r>
          </a:p>
          <a:p>
            <a:pPr>
              <a:buFont typeface="Wingdings,Sans-Serif" pitchFamily="18" charset="2"/>
              <a:buChar char="v"/>
            </a:pPr>
            <a:r>
              <a:rPr lang="en-US">
                <a:solidFill>
                  <a:schemeClr val="tx1"/>
                </a:solidFill>
              </a:rPr>
              <a:t> </a:t>
            </a:r>
            <a:r>
              <a:rPr lang="en-US" err="1">
                <a:solidFill>
                  <a:schemeClr val="tx1"/>
                </a:solidFill>
              </a:rPr>
              <a:t>Conférer</a:t>
            </a:r>
            <a:r>
              <a:rPr lang="en-US">
                <a:solidFill>
                  <a:schemeClr val="tx1"/>
                </a:solidFill>
              </a:rPr>
              <a:t> </a:t>
            </a:r>
            <a:r>
              <a:rPr lang="en-US" err="1">
                <a:solidFill>
                  <a:schemeClr val="tx1"/>
                </a:solidFill>
              </a:rPr>
              <a:t>l'exercice</a:t>
            </a:r>
            <a:r>
              <a:rPr lang="en-US">
                <a:solidFill>
                  <a:schemeClr val="tx1"/>
                </a:solidFill>
              </a:rPr>
              <a:t> de </a:t>
            </a:r>
            <a:r>
              <a:rPr lang="en-US" err="1">
                <a:solidFill>
                  <a:schemeClr val="tx1"/>
                </a:solidFill>
              </a:rPr>
              <a:t>l'autorité</a:t>
            </a:r>
            <a:r>
              <a:rPr lang="en-US">
                <a:solidFill>
                  <a:schemeClr val="tx1"/>
                </a:solidFill>
              </a:rPr>
              <a:t> </a:t>
            </a:r>
            <a:r>
              <a:rPr lang="en-US" err="1">
                <a:solidFill>
                  <a:schemeClr val="tx1"/>
                </a:solidFill>
              </a:rPr>
              <a:t>parentale</a:t>
            </a:r>
            <a:r>
              <a:rPr lang="en-US">
                <a:solidFill>
                  <a:schemeClr val="tx1"/>
                </a:solidFill>
              </a:rPr>
              <a:t> aux </a:t>
            </a:r>
            <a:r>
              <a:rPr lang="en-US" err="1">
                <a:solidFill>
                  <a:schemeClr val="tx1"/>
                </a:solidFill>
              </a:rPr>
              <a:t>demandeurs-adoptants</a:t>
            </a:r>
            <a:r>
              <a:rPr lang="en-US">
                <a:solidFill>
                  <a:schemeClr val="tx1"/>
                </a:solidFill>
              </a:rPr>
              <a:t>;</a:t>
            </a:r>
          </a:p>
          <a:p>
            <a:pPr>
              <a:buFont typeface="Wingdings,Sans-Serif" pitchFamily="18" charset="2"/>
              <a:buChar char="v"/>
            </a:pPr>
            <a:endParaRPr lang="en-US">
              <a:solidFill>
                <a:schemeClr val="tx1"/>
              </a:solidFill>
            </a:endParaRPr>
          </a:p>
          <a:p>
            <a:pPr marL="0" indent="0">
              <a:buNone/>
            </a:pPr>
            <a:r>
              <a:rPr lang="fr-CA">
                <a:solidFill>
                  <a:schemeClr val="tx1"/>
                </a:solidFill>
              </a:rPr>
              <a:t>Possibilité de réduire la période de placement de 6 à 3 mois</a:t>
            </a:r>
          </a:p>
        </p:txBody>
      </p:sp>
    </p:spTree>
    <p:extLst>
      <p:ext uri="{BB962C8B-B14F-4D97-AF65-F5344CB8AC3E}">
        <p14:creationId xmlns:p14="http://schemas.microsoft.com/office/powerpoint/2010/main" val="343892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OPA </a:t>
            </a:r>
          </a:p>
        </p:txBody>
      </p:sp>
      <p:sp>
        <p:nvSpPr>
          <p:cNvPr id="3" name="Étoile à 5 branches 2"/>
          <p:cNvSpPr/>
          <p:nvPr/>
        </p:nvSpPr>
        <p:spPr>
          <a:xfrm>
            <a:off x="3046923" y="1652432"/>
            <a:ext cx="1265477" cy="1066352"/>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CA"/>
          </a:p>
        </p:txBody>
      </p:sp>
      <p:sp>
        <p:nvSpPr>
          <p:cNvPr id="4" name="Explosion 2 3"/>
          <p:cNvSpPr/>
          <p:nvPr/>
        </p:nvSpPr>
        <p:spPr>
          <a:xfrm>
            <a:off x="1044786" y="3033490"/>
            <a:ext cx="4015236" cy="2804752"/>
          </a:xfrm>
          <a:prstGeom prst="irregularSeal2">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r>
              <a:rPr lang="fr-CA"/>
              <a:t>Nouveaux</a:t>
            </a:r>
          </a:p>
          <a:p>
            <a:pPr algn="ctr"/>
            <a:r>
              <a:rPr lang="fr-CA"/>
              <a:t>Depuis 2017</a:t>
            </a:r>
          </a:p>
        </p:txBody>
      </p:sp>
      <p:sp>
        <p:nvSpPr>
          <p:cNvPr id="5" name="ZoneTexte 4"/>
          <p:cNvSpPr txBox="1"/>
          <p:nvPr/>
        </p:nvSpPr>
        <p:spPr>
          <a:xfrm>
            <a:off x="4691827" y="2787531"/>
            <a:ext cx="6343650" cy="3046988"/>
          </a:xfrm>
          <a:prstGeom prst="rect">
            <a:avLst/>
          </a:prstGeom>
          <a:noFill/>
        </p:spPr>
        <p:txBody>
          <a:bodyPr wrap="square" lIns="91440" tIns="45720" rIns="91440" bIns="45720" rtlCol="0" anchor="t">
            <a:spAutoFit/>
          </a:bodyPr>
          <a:lstStyle/>
          <a:p>
            <a:pPr marL="342900" indent="-342900">
              <a:buFont typeface="Wingdings" panose="05000000000000000000" pitchFamily="2" charset="2"/>
              <a:buChar char="v"/>
            </a:pPr>
            <a:r>
              <a:rPr lang="fr-CA" sz="2400"/>
              <a:t>Possibilité de convenir d’une entente d’échanges de renseignements ou de maintien de relations interpersonnelles</a:t>
            </a:r>
          </a:p>
          <a:p>
            <a:pPr marL="342900" indent="-342900">
              <a:buFont typeface="Wingdings" panose="05000000000000000000" pitchFamily="2" charset="2"/>
              <a:buChar char="v"/>
            </a:pPr>
            <a:endParaRPr lang="fr-CA" sz="2400"/>
          </a:p>
          <a:p>
            <a:pPr marL="342900" indent="-342900">
              <a:buFont typeface="Wingdings" panose="05000000000000000000" pitchFamily="2" charset="2"/>
              <a:buChar char="v"/>
            </a:pPr>
            <a:r>
              <a:rPr lang="fr-CA" sz="2400"/>
              <a:t>Possibilité de prononcer l’ordonnance de placement en vue d’une adoption avec  reconnaissance du lien préexistant de filiation (maternel et/ou paternel) </a:t>
            </a:r>
          </a:p>
        </p:txBody>
      </p:sp>
      <p:sp>
        <p:nvSpPr>
          <p:cNvPr id="6" name="Rectangle 5"/>
          <p:cNvSpPr/>
          <p:nvPr/>
        </p:nvSpPr>
        <p:spPr>
          <a:xfrm>
            <a:off x="4827500" y="1955494"/>
            <a:ext cx="5819029" cy="461665"/>
          </a:xfrm>
          <a:prstGeom prst="rect">
            <a:avLst/>
          </a:prstGeom>
        </p:spPr>
        <p:txBody>
          <a:bodyPr wrap="none" lIns="91440" tIns="45720" rIns="91440" bIns="45720" anchor="t">
            <a:spAutoFit/>
          </a:bodyPr>
          <a:lstStyle/>
          <a:p>
            <a:pPr marL="342900" indent="-342900">
              <a:buFont typeface="Wingdings" panose="05000000000000000000" pitchFamily="2" charset="2"/>
              <a:buChar char="v"/>
            </a:pPr>
            <a:r>
              <a:rPr lang="fr-CA" sz="2400" dirty="0"/>
              <a:t>Rôle de la FA à cette étape du processus </a:t>
            </a:r>
          </a:p>
        </p:txBody>
      </p:sp>
    </p:spTree>
    <p:extLst>
      <p:ext uri="{BB962C8B-B14F-4D97-AF65-F5344CB8AC3E}">
        <p14:creationId xmlns:p14="http://schemas.microsoft.com/office/powerpoint/2010/main" val="1825751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OPA</a:t>
            </a:r>
          </a:p>
        </p:txBody>
      </p:sp>
      <p:pic>
        <p:nvPicPr>
          <p:cNvPr id="3" name="Image 2"/>
          <p:cNvPicPr>
            <a:picLocks noChangeAspect="1"/>
          </p:cNvPicPr>
          <p:nvPr/>
        </p:nvPicPr>
        <p:blipFill>
          <a:blip r:embed="rId3"/>
          <a:stretch>
            <a:fillRect/>
          </a:stretch>
        </p:blipFill>
        <p:spPr>
          <a:xfrm>
            <a:off x="3869268" y="2732623"/>
            <a:ext cx="2088620" cy="3272889"/>
          </a:xfrm>
          <a:prstGeom prst="rect">
            <a:avLst/>
          </a:prstGeom>
        </p:spPr>
      </p:pic>
      <p:sp>
        <p:nvSpPr>
          <p:cNvPr id="4" name="Parchemin vertical 3"/>
          <p:cNvSpPr/>
          <p:nvPr/>
        </p:nvSpPr>
        <p:spPr>
          <a:xfrm>
            <a:off x="6515100" y="2171700"/>
            <a:ext cx="4943475" cy="440055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a:t>Avez-vous participé (parent) ou constaté (</a:t>
            </a:r>
            <a:r>
              <a:rPr lang="fr-CA" err="1"/>
              <a:t>intervenant.e</a:t>
            </a:r>
            <a:r>
              <a:rPr lang="fr-CA"/>
              <a:t> / </a:t>
            </a:r>
            <a:r>
              <a:rPr lang="fr-CA" err="1"/>
              <a:t>avocat.e</a:t>
            </a:r>
            <a:r>
              <a:rPr lang="fr-CA"/>
              <a:t>) une entente de </a:t>
            </a:r>
            <a:r>
              <a:rPr lang="fr-CA" err="1"/>
              <a:t>comm</a:t>
            </a:r>
            <a:r>
              <a:rPr lang="fr-CA"/>
              <a:t> ou de lien dans vos dossiers?</a:t>
            </a:r>
          </a:p>
          <a:p>
            <a:pPr marL="342900" indent="-342900" algn="ctr">
              <a:buAutoNum type="alphaUcPeriod"/>
            </a:pPr>
            <a:r>
              <a:rPr lang="fr-CA"/>
              <a:t>Oui, à plusieurs reprises (</a:t>
            </a:r>
            <a:r>
              <a:rPr lang="fr-CA" err="1"/>
              <a:t>avocat.e</a:t>
            </a:r>
            <a:r>
              <a:rPr lang="fr-CA"/>
              <a:t> / </a:t>
            </a:r>
            <a:r>
              <a:rPr lang="fr-CA" err="1"/>
              <a:t>intervenant.e</a:t>
            </a:r>
            <a:r>
              <a:rPr lang="fr-CA"/>
              <a:t>)</a:t>
            </a:r>
          </a:p>
          <a:p>
            <a:pPr marL="342900" indent="-342900" algn="ctr">
              <a:buAutoNum type="alphaUcPeriod"/>
            </a:pPr>
            <a:r>
              <a:rPr lang="fr-CA"/>
              <a:t>Oui à  une ou quelques </a:t>
            </a:r>
            <a:r>
              <a:rPr lang="fr-CA" err="1"/>
              <a:t>reprise.s</a:t>
            </a:r>
            <a:r>
              <a:rPr lang="fr-CA"/>
              <a:t> (</a:t>
            </a:r>
            <a:r>
              <a:rPr lang="fr-CA" err="1"/>
              <a:t>avocat.e</a:t>
            </a:r>
            <a:r>
              <a:rPr lang="fr-CA"/>
              <a:t> / </a:t>
            </a:r>
            <a:r>
              <a:rPr lang="fr-CA" err="1"/>
              <a:t>intervenant.e</a:t>
            </a:r>
            <a:r>
              <a:rPr lang="fr-CA"/>
              <a:t>)</a:t>
            </a:r>
          </a:p>
          <a:p>
            <a:pPr marL="342900" indent="-342900" algn="ctr">
              <a:buAutoNum type="alphaUcPeriod"/>
            </a:pPr>
            <a:r>
              <a:rPr lang="fr-CA"/>
              <a:t>Oui en tant que parent</a:t>
            </a:r>
          </a:p>
          <a:p>
            <a:pPr marL="342900" indent="-342900" algn="ctr">
              <a:buAutoNum type="alphaUcPeriod"/>
            </a:pPr>
            <a:r>
              <a:rPr lang="fr-CA"/>
              <a:t>Non.</a:t>
            </a:r>
          </a:p>
        </p:txBody>
      </p:sp>
    </p:spTree>
    <p:extLst>
      <p:ext uri="{BB962C8B-B14F-4D97-AF65-F5344CB8AC3E}">
        <p14:creationId xmlns:p14="http://schemas.microsoft.com/office/powerpoint/2010/main" val="3665304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OPA</a:t>
            </a:r>
          </a:p>
        </p:txBody>
      </p:sp>
      <p:pic>
        <p:nvPicPr>
          <p:cNvPr id="3" name="Image 2"/>
          <p:cNvPicPr>
            <a:picLocks noChangeAspect="1"/>
          </p:cNvPicPr>
          <p:nvPr/>
        </p:nvPicPr>
        <p:blipFill>
          <a:blip r:embed="rId3"/>
          <a:stretch>
            <a:fillRect/>
          </a:stretch>
        </p:blipFill>
        <p:spPr>
          <a:xfrm>
            <a:off x="3869268" y="2732623"/>
            <a:ext cx="2088620" cy="3272889"/>
          </a:xfrm>
          <a:prstGeom prst="rect">
            <a:avLst/>
          </a:prstGeom>
        </p:spPr>
      </p:pic>
      <p:sp>
        <p:nvSpPr>
          <p:cNvPr id="4" name="Parchemin vertical 3"/>
          <p:cNvSpPr/>
          <p:nvPr/>
        </p:nvSpPr>
        <p:spPr>
          <a:xfrm>
            <a:off x="7172325" y="1771650"/>
            <a:ext cx="4714875" cy="4657725"/>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a:t>Sans égard à des spécificités propres à un dossier précis (ex: gros enjeux de santé mentale chez les parents d’origine), pensez-vous qu’une entente de communication de renseignements ou de maintien des relations personnelles est dans l’intérêt de l’enfant?</a:t>
            </a:r>
          </a:p>
          <a:p>
            <a:pPr marL="342900" indent="-342900" algn="ctr">
              <a:buAutoNum type="alphaUcPeriod"/>
            </a:pPr>
            <a:r>
              <a:rPr lang="fr-CA"/>
              <a:t>oui, uniquement communication de renseignements</a:t>
            </a:r>
          </a:p>
          <a:p>
            <a:pPr marL="342900" indent="-342900" algn="ctr">
              <a:buAutoNum type="alphaUcPeriod"/>
            </a:pPr>
            <a:r>
              <a:rPr lang="fr-CA"/>
              <a:t>Oui, uniquement maintien des relations personnelles</a:t>
            </a:r>
          </a:p>
          <a:p>
            <a:pPr marL="342900" indent="-342900" algn="ctr">
              <a:buAutoNum type="alphaUcPeriod"/>
            </a:pPr>
            <a:r>
              <a:rPr lang="fr-CA"/>
              <a:t>Aucune des deux.</a:t>
            </a:r>
          </a:p>
        </p:txBody>
      </p:sp>
    </p:spTree>
    <p:extLst>
      <p:ext uri="{BB962C8B-B14F-4D97-AF65-F5344CB8AC3E}">
        <p14:creationId xmlns:p14="http://schemas.microsoft.com/office/powerpoint/2010/main" val="784549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lstStyle/>
          <a:p>
            <a:r>
              <a:rPr lang="fr-CA"/>
              <a:t>Demande en adoption</a:t>
            </a:r>
          </a:p>
        </p:txBody>
      </p:sp>
      <p:sp>
        <p:nvSpPr>
          <p:cNvPr id="4" name="Sous-titre 3"/>
          <p:cNvSpPr>
            <a:spLocks noGrp="1"/>
          </p:cNvSpPr>
          <p:nvPr>
            <p:ph type="subTitle" idx="1"/>
          </p:nvPr>
        </p:nvSpPr>
        <p:spPr/>
        <p:txBody>
          <a:bodyPr/>
          <a:lstStyle/>
          <a:p>
            <a:r>
              <a:rPr lang="fr-CA"/>
              <a:t>Étape finale du processus judiciaire</a:t>
            </a:r>
          </a:p>
        </p:txBody>
      </p:sp>
    </p:spTree>
    <p:extLst>
      <p:ext uri="{BB962C8B-B14F-4D97-AF65-F5344CB8AC3E}">
        <p14:creationId xmlns:p14="http://schemas.microsoft.com/office/powerpoint/2010/main" val="3918867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292A91-0D06-D6F3-7E34-13A5582DEC65}"/>
              </a:ext>
            </a:extLst>
          </p:cNvPr>
          <p:cNvSpPr>
            <a:spLocks noGrp="1"/>
          </p:cNvSpPr>
          <p:nvPr>
            <p:ph type="title"/>
          </p:nvPr>
        </p:nvSpPr>
        <p:spPr/>
        <p:txBody>
          <a:bodyPr/>
          <a:lstStyle/>
          <a:p>
            <a:r>
              <a:rPr lang="fr-CA"/>
              <a:t>Adoption</a:t>
            </a:r>
          </a:p>
        </p:txBody>
      </p:sp>
      <p:sp>
        <p:nvSpPr>
          <p:cNvPr id="3" name="Espace réservé du contenu 2">
            <a:extLst>
              <a:ext uri="{FF2B5EF4-FFF2-40B4-BE49-F238E27FC236}">
                <a16:creationId xmlns:a16="http://schemas.microsoft.com/office/drawing/2014/main" id="{EA45080F-5C0A-18AF-354D-24A9BCB5BD57}"/>
              </a:ext>
            </a:extLst>
          </p:cNvPr>
          <p:cNvSpPr>
            <a:spLocks noGrp="1"/>
          </p:cNvSpPr>
          <p:nvPr>
            <p:ph idx="1"/>
          </p:nvPr>
        </p:nvSpPr>
        <p:spPr/>
        <p:txBody>
          <a:bodyPr/>
          <a:lstStyle/>
          <a:p>
            <a:pPr marL="0" indent="0">
              <a:buNone/>
            </a:pPr>
            <a:endParaRPr lang="fr-CA" b="1">
              <a:solidFill>
                <a:srgbClr val="595959"/>
              </a:solidFill>
            </a:endParaRPr>
          </a:p>
          <a:p>
            <a:pPr>
              <a:buFont typeface="Wingdings" pitchFamily="18" charset="2"/>
              <a:buChar char="v"/>
            </a:pPr>
            <a:r>
              <a:rPr lang="fr-CA">
                <a:solidFill>
                  <a:srgbClr val="595959"/>
                </a:solidFill>
              </a:rPr>
              <a:t>Prononce l'adoption avec ou sans reconnaissance du lien préexistant de filiation</a:t>
            </a:r>
          </a:p>
          <a:p>
            <a:pPr>
              <a:buFont typeface="Wingdings" pitchFamily="18" charset="2"/>
              <a:buChar char="v"/>
            </a:pPr>
            <a:r>
              <a:rPr lang="fr-CA"/>
              <a:t>Nouvel acte de naissance sera dressé</a:t>
            </a:r>
          </a:p>
          <a:p>
            <a:pPr>
              <a:buFont typeface="Wingdings" pitchFamily="18" charset="2"/>
              <a:buChar char="v"/>
            </a:pPr>
            <a:r>
              <a:rPr lang="fr-CA"/>
              <a:t>Changement des inscriptions au registre de l'état civil</a:t>
            </a:r>
          </a:p>
          <a:p>
            <a:pPr>
              <a:buFont typeface="Wingdings" pitchFamily="18" charset="2"/>
              <a:buChar char="v"/>
            </a:pPr>
            <a:endParaRPr lang="fr-CA"/>
          </a:p>
        </p:txBody>
      </p:sp>
    </p:spTree>
    <p:extLst>
      <p:ext uri="{BB962C8B-B14F-4D97-AF65-F5344CB8AC3E}">
        <p14:creationId xmlns:p14="http://schemas.microsoft.com/office/powerpoint/2010/main" val="2420405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8603" y="1262920"/>
            <a:ext cx="2947482" cy="4601183"/>
          </a:xfrm>
        </p:spPr>
        <p:txBody>
          <a:bodyPr/>
          <a:lstStyle/>
          <a:p>
            <a:r>
              <a:rPr lang="fr-CA"/>
              <a:t>Adoption</a:t>
            </a:r>
          </a:p>
        </p:txBody>
      </p:sp>
      <p:sp>
        <p:nvSpPr>
          <p:cNvPr id="4" name="Étoile à 5 branches 3"/>
          <p:cNvSpPr/>
          <p:nvPr/>
        </p:nvSpPr>
        <p:spPr>
          <a:xfrm>
            <a:off x="3789179" y="2489686"/>
            <a:ext cx="977932" cy="936957"/>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CA"/>
          </a:p>
        </p:txBody>
      </p:sp>
      <p:sp>
        <p:nvSpPr>
          <p:cNvPr id="5" name="Rectangle 4"/>
          <p:cNvSpPr/>
          <p:nvPr/>
        </p:nvSpPr>
        <p:spPr>
          <a:xfrm>
            <a:off x="5112165" y="1741181"/>
            <a:ext cx="5822941" cy="2677656"/>
          </a:xfrm>
          <a:prstGeom prst="rect">
            <a:avLst/>
          </a:prstGeom>
        </p:spPr>
        <p:txBody>
          <a:bodyPr wrap="none" lIns="91440" tIns="45720" rIns="91440" bIns="45720" anchor="t">
            <a:spAutoFit/>
          </a:bodyPr>
          <a:lstStyle/>
          <a:p>
            <a:pPr marL="342900" indent="-342900">
              <a:buFont typeface="Wingdings" panose="05000000000000000000" pitchFamily="2" charset="2"/>
              <a:buChar char="v"/>
            </a:pPr>
            <a:endParaRPr lang="fr-CA" sz="2400"/>
          </a:p>
          <a:p>
            <a:pPr marL="342900" indent="-342900">
              <a:buFont typeface="Wingdings" panose="05000000000000000000" pitchFamily="2" charset="2"/>
              <a:buChar char="v"/>
            </a:pPr>
            <a:endParaRPr lang="fr-CA" sz="2400"/>
          </a:p>
          <a:p>
            <a:pPr marL="342900" indent="-342900">
              <a:buFont typeface="Wingdings" panose="05000000000000000000" pitchFamily="2" charset="2"/>
              <a:buChar char="v"/>
            </a:pPr>
            <a:endParaRPr lang="fr-CA" sz="2400"/>
          </a:p>
          <a:p>
            <a:pPr marL="342900" indent="-342900">
              <a:buFont typeface="Wingdings" panose="05000000000000000000" pitchFamily="2" charset="2"/>
              <a:buChar char="v"/>
            </a:pPr>
            <a:r>
              <a:rPr lang="fr-CA" sz="2400"/>
              <a:t>Rôle de la FA à cette étape du processus </a:t>
            </a:r>
            <a:endParaRPr lang="fr-CA"/>
          </a:p>
          <a:p>
            <a:pPr marL="342900" indent="-342900">
              <a:buFont typeface="Wingdings" panose="05000000000000000000" pitchFamily="2" charset="2"/>
              <a:buChar char="v"/>
            </a:pPr>
            <a:endParaRPr lang="fr-CA" sz="2400"/>
          </a:p>
          <a:p>
            <a:pPr marL="342900" indent="-342900">
              <a:buFont typeface="Wingdings" panose="05000000000000000000" pitchFamily="2" charset="2"/>
              <a:buChar char="v"/>
            </a:pPr>
            <a:endParaRPr lang="fr-CA" sz="2400"/>
          </a:p>
          <a:p>
            <a:pPr marL="342900" indent="-342900">
              <a:buFont typeface="Wingdings" panose="05000000000000000000" pitchFamily="2" charset="2"/>
              <a:buChar char="v"/>
            </a:pPr>
            <a:r>
              <a:rPr lang="fr-CA" sz="2400"/>
              <a:t>3 ou 6 mois après la présentation de l’OPA</a:t>
            </a:r>
          </a:p>
        </p:txBody>
      </p:sp>
    </p:spTree>
    <p:extLst>
      <p:ext uri="{BB962C8B-B14F-4D97-AF65-F5344CB8AC3E}">
        <p14:creationId xmlns:p14="http://schemas.microsoft.com/office/powerpoint/2010/main" val="3904383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CA"/>
              <a:t>Connaissance des origines</a:t>
            </a:r>
          </a:p>
        </p:txBody>
      </p:sp>
    </p:spTree>
    <p:extLst>
      <p:ext uri="{BB962C8B-B14F-4D97-AF65-F5344CB8AC3E}">
        <p14:creationId xmlns:p14="http://schemas.microsoft.com/office/powerpoint/2010/main" val="73488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a:t>Panélistes</a:t>
            </a:r>
            <a:br>
              <a:rPr lang="fr-CA"/>
            </a:br>
            <a:endParaRPr lang="fr-CA"/>
          </a:p>
        </p:txBody>
      </p:sp>
      <p:sp>
        <p:nvSpPr>
          <p:cNvPr id="3" name="Espace réservé du contenu 2"/>
          <p:cNvSpPr>
            <a:spLocks noGrp="1"/>
          </p:cNvSpPr>
          <p:nvPr>
            <p:ph idx="1"/>
          </p:nvPr>
        </p:nvSpPr>
        <p:spPr>
          <a:xfrm>
            <a:off x="3869268" y="864108"/>
            <a:ext cx="6798590" cy="5688911"/>
          </a:xfrm>
        </p:spPr>
        <p:txBody>
          <a:bodyPr/>
          <a:lstStyle/>
          <a:p>
            <a:pPr marL="0" indent="0">
              <a:buNone/>
            </a:pPr>
            <a:endParaRPr lang="fr-CA"/>
          </a:p>
          <a:p>
            <a:r>
              <a:rPr lang="fr-CA"/>
              <a:t>Me Marilyn Gamache</a:t>
            </a:r>
          </a:p>
          <a:p>
            <a:r>
              <a:rPr lang="fr-CA"/>
              <a:t>Me Marie-Aimée Beaulac</a:t>
            </a:r>
          </a:p>
          <a:p>
            <a:r>
              <a:rPr lang="fr-CA"/>
              <a:t>Me Jeanne </a:t>
            </a:r>
            <a:r>
              <a:rPr lang="fr-CA" err="1"/>
              <a:t>Tugault</a:t>
            </a:r>
            <a:r>
              <a:rPr lang="fr-CA"/>
              <a:t>-Lafleur</a:t>
            </a:r>
          </a:p>
          <a:p>
            <a:endParaRPr lang="fr-CA"/>
          </a:p>
        </p:txBody>
      </p:sp>
    </p:spTree>
    <p:extLst>
      <p:ext uri="{BB962C8B-B14F-4D97-AF65-F5344CB8AC3E}">
        <p14:creationId xmlns:p14="http://schemas.microsoft.com/office/powerpoint/2010/main" val="2692949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919" y="1194270"/>
            <a:ext cx="2947482" cy="4601183"/>
          </a:xfrm>
        </p:spPr>
        <p:txBody>
          <a:bodyPr/>
          <a:lstStyle/>
          <a:p>
            <a:r>
              <a:rPr lang="fr-CA"/>
              <a:t>Connaissance des origines</a:t>
            </a:r>
          </a:p>
        </p:txBody>
      </p:sp>
      <p:sp>
        <p:nvSpPr>
          <p:cNvPr id="3" name="Espace réservé du contenu 2"/>
          <p:cNvSpPr>
            <a:spLocks noGrp="1"/>
          </p:cNvSpPr>
          <p:nvPr>
            <p:ph idx="1"/>
          </p:nvPr>
        </p:nvSpPr>
        <p:spPr>
          <a:xfrm>
            <a:off x="4196268" y="2058778"/>
            <a:ext cx="7315200" cy="3329577"/>
          </a:xfrm>
        </p:spPr>
        <p:txBody>
          <a:bodyPr>
            <a:noAutofit/>
          </a:bodyPr>
          <a:lstStyle/>
          <a:p>
            <a:pPr>
              <a:buFont typeface="Wingdings" panose="05000000000000000000" pitchFamily="2" charset="2"/>
              <a:buChar char="v"/>
            </a:pPr>
            <a:r>
              <a:rPr lang="fr-CA" sz="2400" dirty="0"/>
              <a:t> </a:t>
            </a:r>
            <a:r>
              <a:rPr lang="fr-CA" sz="2400" b="1" dirty="0"/>
              <a:t>Droit à la connaissance des origines intégré à la Charte</a:t>
            </a:r>
            <a:r>
              <a:rPr lang="fr-CA" sz="2400" dirty="0"/>
              <a:t> des droits et libertés de la personne (8 juin 2024)</a:t>
            </a:r>
          </a:p>
          <a:p>
            <a:pPr>
              <a:buFont typeface="Wingdings" panose="05000000000000000000" pitchFamily="2" charset="2"/>
              <a:buChar char="v"/>
            </a:pPr>
            <a:endParaRPr lang="fr-CA" sz="2400"/>
          </a:p>
          <a:p>
            <a:pPr>
              <a:buFont typeface="Wingdings" panose="05000000000000000000" pitchFamily="2" charset="2"/>
              <a:buChar char="v"/>
            </a:pPr>
            <a:endParaRPr lang="fr-CA" sz="2400"/>
          </a:p>
          <a:p>
            <a:pPr>
              <a:buFont typeface="Wingdings" panose="05000000000000000000" pitchFamily="2" charset="2"/>
              <a:buChar char="v"/>
            </a:pPr>
            <a:r>
              <a:rPr lang="fr-CA" sz="2400" b="1" dirty="0"/>
              <a:t>Règles relatives à la communication de l'identité</a:t>
            </a:r>
          </a:p>
          <a:p>
            <a:pPr marL="0" indent="0">
              <a:buNone/>
            </a:pPr>
            <a:r>
              <a:rPr lang="fr-CA" sz="2400" dirty="0"/>
              <a:t>2017 Un an de la naissance pour l’inscription du refus à la communication de l’identité</a:t>
            </a:r>
          </a:p>
          <a:p>
            <a:pPr marL="0" indent="0">
              <a:buNone/>
            </a:pPr>
            <a:r>
              <a:rPr lang="fr-CA" sz="2400" dirty="0"/>
              <a:t>2022 Trente jours de la naissance pour l’inscription du refus à la communication de l’identité</a:t>
            </a:r>
          </a:p>
          <a:p>
            <a:pPr marL="0" indent="0">
              <a:buNone/>
            </a:pPr>
            <a:r>
              <a:rPr lang="fr-CA" sz="2400" u="sng" dirty="0"/>
              <a:t>2022 Tout refus cesse d'avoir effet aux 18 ans de l'adopté</a:t>
            </a:r>
            <a:endParaRPr lang="fr-CA" u="sng" dirty="0"/>
          </a:p>
        </p:txBody>
      </p:sp>
      <p:sp>
        <p:nvSpPr>
          <p:cNvPr id="4" name="Explosion 2 3"/>
          <p:cNvSpPr/>
          <p:nvPr/>
        </p:nvSpPr>
        <p:spPr>
          <a:xfrm>
            <a:off x="971549" y="1123837"/>
            <a:ext cx="3224719" cy="1876538"/>
          </a:xfrm>
          <a:prstGeom prst="irregularSeal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CA"/>
              <a:t>Nouveau</a:t>
            </a:r>
          </a:p>
          <a:p>
            <a:pPr algn="ctr"/>
            <a:r>
              <a:rPr lang="fr-CA"/>
              <a:t>Depuis 2022</a:t>
            </a:r>
          </a:p>
        </p:txBody>
      </p:sp>
      <p:sp>
        <p:nvSpPr>
          <p:cNvPr id="5" name="Explosion 2 4"/>
          <p:cNvSpPr/>
          <p:nvPr/>
        </p:nvSpPr>
        <p:spPr>
          <a:xfrm>
            <a:off x="971549" y="4248037"/>
            <a:ext cx="3224719" cy="1876538"/>
          </a:xfrm>
          <a:prstGeom prst="irregularSeal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CA"/>
              <a:t>Nouveau</a:t>
            </a:r>
          </a:p>
          <a:p>
            <a:pPr algn="ctr"/>
            <a:r>
              <a:rPr lang="fr-CA"/>
              <a:t>Depuis 2022</a:t>
            </a:r>
          </a:p>
        </p:txBody>
      </p:sp>
    </p:spTree>
    <p:extLst>
      <p:ext uri="{BB962C8B-B14F-4D97-AF65-F5344CB8AC3E}">
        <p14:creationId xmlns:p14="http://schemas.microsoft.com/office/powerpoint/2010/main" val="2910316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24FB7F-70E1-D99D-74DF-B48CC5C17116}"/>
              </a:ext>
            </a:extLst>
          </p:cNvPr>
          <p:cNvSpPr>
            <a:spLocks noGrp="1"/>
          </p:cNvSpPr>
          <p:nvPr>
            <p:ph type="title"/>
          </p:nvPr>
        </p:nvSpPr>
        <p:spPr/>
        <p:txBody>
          <a:bodyPr/>
          <a:lstStyle/>
          <a:p>
            <a:r>
              <a:rPr lang="fr-FR"/>
              <a:t>PL2 ouvre les valves...</a:t>
            </a:r>
          </a:p>
        </p:txBody>
      </p:sp>
      <p:sp>
        <p:nvSpPr>
          <p:cNvPr id="3" name="Espace réservé du contenu 2">
            <a:extLst>
              <a:ext uri="{FF2B5EF4-FFF2-40B4-BE49-F238E27FC236}">
                <a16:creationId xmlns:a16="http://schemas.microsoft.com/office/drawing/2014/main" id="{7A9EC1E2-3224-0CB0-52CF-4CC5D03E539B}"/>
              </a:ext>
            </a:extLst>
          </p:cNvPr>
          <p:cNvSpPr>
            <a:spLocks noGrp="1"/>
          </p:cNvSpPr>
          <p:nvPr>
            <p:ph idx="1"/>
          </p:nvPr>
        </p:nvSpPr>
        <p:spPr>
          <a:xfrm>
            <a:off x="3630478" y="950372"/>
            <a:ext cx="8566030" cy="5638224"/>
          </a:xfrm>
        </p:spPr>
        <p:txBody>
          <a:bodyPr>
            <a:normAutofit/>
          </a:bodyPr>
          <a:lstStyle/>
          <a:p>
            <a:r>
              <a:rPr lang="fr-FR" b="1" dirty="0"/>
              <a:t>Élargissement </a:t>
            </a:r>
            <a:r>
              <a:rPr lang="fr-FR" b="1" u="sng" dirty="0"/>
              <a:t>des infos</a:t>
            </a:r>
            <a:r>
              <a:rPr lang="fr-FR" b="1" dirty="0"/>
              <a:t> auxquelles l'adopté a droit</a:t>
            </a:r>
          </a:p>
          <a:p>
            <a:r>
              <a:rPr lang="fr-FR" b="1" dirty="0"/>
              <a:t>Élargissement </a:t>
            </a:r>
            <a:r>
              <a:rPr lang="fr-FR" b="1" u="sng" dirty="0"/>
              <a:t>du bassin de demandeurs potentiels</a:t>
            </a:r>
          </a:p>
          <a:p>
            <a:r>
              <a:rPr lang="fr-FR" b="1" dirty="0"/>
              <a:t>Facilitation des retrouvailles (contacts) fratrie</a:t>
            </a:r>
            <a:endParaRPr lang="fr-FR" dirty="0"/>
          </a:p>
          <a:p>
            <a:r>
              <a:rPr lang="fr-FR" b="1" dirty="0"/>
              <a:t>Assouplissement communication de renseignements médicaux</a:t>
            </a:r>
          </a:p>
          <a:p>
            <a:r>
              <a:rPr lang="fr-FR" b="1" dirty="0"/>
              <a:t>Facilitation pour les adoptés de l'étranger d'obtenir l'identité de leurs parents d'origine</a:t>
            </a:r>
            <a:endParaRPr lang="fr-FR" dirty="0"/>
          </a:p>
          <a:p>
            <a:endParaRPr lang="fr-FR"/>
          </a:p>
        </p:txBody>
      </p:sp>
    </p:spTree>
    <p:extLst>
      <p:ext uri="{BB962C8B-B14F-4D97-AF65-F5344CB8AC3E}">
        <p14:creationId xmlns:p14="http://schemas.microsoft.com/office/powerpoint/2010/main" val="3424157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CA"/>
              <a:t>L’adoption au Québec en chiffres</a:t>
            </a:r>
          </a:p>
        </p:txBody>
      </p:sp>
      <p:sp>
        <p:nvSpPr>
          <p:cNvPr id="5" name="Sous-titre 4"/>
          <p:cNvSpPr>
            <a:spLocks noGrp="1"/>
          </p:cNvSpPr>
          <p:nvPr>
            <p:ph type="subTitle" idx="1"/>
          </p:nvPr>
        </p:nvSpPr>
        <p:spPr/>
        <p:txBody>
          <a:bodyPr/>
          <a:lstStyle/>
          <a:p>
            <a:endParaRPr lang="fr-CA"/>
          </a:p>
        </p:txBody>
      </p:sp>
    </p:spTree>
    <p:extLst>
      <p:ext uri="{BB962C8B-B14F-4D97-AF65-F5344CB8AC3E}">
        <p14:creationId xmlns:p14="http://schemas.microsoft.com/office/powerpoint/2010/main" val="4009144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du contenu 6" descr="Une image contenant texte, capture d’écran&#10;&#10;Description générée automatiquement">
            <a:extLst>
              <a:ext uri="{FF2B5EF4-FFF2-40B4-BE49-F238E27FC236}">
                <a16:creationId xmlns:a16="http://schemas.microsoft.com/office/drawing/2014/main" id="{9F21504C-73A7-5818-001C-47CE24D1309D}"/>
              </a:ext>
            </a:extLst>
          </p:cNvPr>
          <p:cNvPicPr>
            <a:picLocks noChangeAspect="1"/>
          </p:cNvPicPr>
          <p:nvPr/>
        </p:nvPicPr>
        <p:blipFill rotWithShape="1">
          <a:blip r:embed="rId3"/>
          <a:srcRect r="3" b="10108"/>
          <a:stretch/>
        </p:blipFill>
        <p:spPr>
          <a:xfrm>
            <a:off x="3345977" y="611"/>
            <a:ext cx="4738865" cy="6998725"/>
          </a:xfrm>
          <a:prstGeom prst="rect">
            <a:avLst/>
          </a:prstGeom>
        </p:spPr>
      </p:pic>
    </p:spTree>
    <p:extLst>
      <p:ext uri="{BB962C8B-B14F-4D97-AF65-F5344CB8AC3E}">
        <p14:creationId xmlns:p14="http://schemas.microsoft.com/office/powerpoint/2010/main" val="30172804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Disparités</a:t>
            </a:r>
          </a:p>
        </p:txBody>
      </p:sp>
      <p:pic>
        <p:nvPicPr>
          <p:cNvPr id="13" name="Image 12"/>
          <p:cNvPicPr>
            <a:picLocks noChangeAspect="1"/>
          </p:cNvPicPr>
          <p:nvPr/>
        </p:nvPicPr>
        <p:blipFill>
          <a:blip r:embed="rId3"/>
          <a:stretch>
            <a:fillRect/>
          </a:stretch>
        </p:blipFill>
        <p:spPr>
          <a:xfrm>
            <a:off x="3869268" y="2732623"/>
            <a:ext cx="2088620" cy="3272889"/>
          </a:xfrm>
          <a:prstGeom prst="rect">
            <a:avLst/>
          </a:prstGeom>
        </p:spPr>
      </p:pic>
      <p:sp>
        <p:nvSpPr>
          <p:cNvPr id="14" name="Parchemin vertical 13"/>
          <p:cNvSpPr/>
          <p:nvPr/>
        </p:nvSpPr>
        <p:spPr>
          <a:xfrm>
            <a:off x="5843587" y="1295885"/>
            <a:ext cx="5900737" cy="465796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CA"/>
              <a:t>Selon vous, lequel de ces facteurs explique le plus la si grande disparité entre les régions quant au nombre d'enfants adoptés, à bassins démographiques similaires?</a:t>
            </a:r>
          </a:p>
          <a:p>
            <a:pPr marL="342900" indent="-342900" algn="ctr">
              <a:buAutoNum type="alphaUcPeriod"/>
            </a:pPr>
            <a:r>
              <a:rPr lang="fr-CA"/>
              <a:t>Le roulement d'intervenants</a:t>
            </a:r>
          </a:p>
          <a:p>
            <a:pPr marL="342900" indent="-342900" algn="ctr">
              <a:buAutoNum type="alphaUcPeriod"/>
            </a:pPr>
            <a:r>
              <a:rPr lang="fr-CA"/>
              <a:t>Le manque de candidats à l'adoption  </a:t>
            </a:r>
          </a:p>
          <a:p>
            <a:pPr marL="342900" indent="-342900" algn="ctr">
              <a:buAutoNum type="alphaUcPeriod"/>
            </a:pPr>
            <a:r>
              <a:rPr lang="fr-CA"/>
              <a:t>Le manque d'expertise en adoption couplé à la trop grande complexité du processus</a:t>
            </a:r>
          </a:p>
          <a:p>
            <a:pPr marL="342900" indent="-342900" algn="ctr">
              <a:buAutoNum type="alphaUcPeriod"/>
            </a:pPr>
            <a:r>
              <a:rPr lang="fr-CA"/>
              <a:t>Valeurs et culture du bassin démographique desservi par chaque établissement</a:t>
            </a:r>
          </a:p>
          <a:p>
            <a:pPr marL="342900" indent="-342900" algn="ctr">
              <a:buAutoNum type="alphaUcPeriod"/>
            </a:pPr>
            <a:r>
              <a:rPr lang="fr-CA"/>
              <a:t>Autre</a:t>
            </a:r>
          </a:p>
        </p:txBody>
      </p:sp>
    </p:spTree>
    <p:extLst>
      <p:ext uri="{BB962C8B-B14F-4D97-AF65-F5344CB8AC3E}">
        <p14:creationId xmlns:p14="http://schemas.microsoft.com/office/powerpoint/2010/main" val="1969406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94C376-2873-65C8-FF1D-57BB9330FBE8}"/>
              </a:ext>
            </a:extLst>
          </p:cNvPr>
          <p:cNvSpPr>
            <a:spLocks noGrp="1"/>
          </p:cNvSpPr>
          <p:nvPr>
            <p:ph type="ctrTitle"/>
          </p:nvPr>
        </p:nvSpPr>
        <p:spPr/>
        <p:txBody>
          <a:bodyPr/>
          <a:lstStyle/>
          <a:p>
            <a:r>
              <a:rPr lang="fr-FR"/>
              <a:t>Enfants autochtones </a:t>
            </a:r>
          </a:p>
        </p:txBody>
      </p:sp>
    </p:spTree>
    <p:extLst>
      <p:ext uri="{BB962C8B-B14F-4D97-AF65-F5344CB8AC3E}">
        <p14:creationId xmlns:p14="http://schemas.microsoft.com/office/powerpoint/2010/main" val="235015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2D749D-7721-6130-F212-F17249C376B8}"/>
              </a:ext>
            </a:extLst>
          </p:cNvPr>
          <p:cNvSpPr>
            <a:spLocks noGrp="1"/>
          </p:cNvSpPr>
          <p:nvPr>
            <p:ph type="ctrTitle"/>
          </p:nvPr>
        </p:nvSpPr>
        <p:spPr/>
        <p:txBody>
          <a:bodyPr/>
          <a:lstStyle/>
          <a:p>
            <a:r>
              <a:rPr lang="fr-FR" dirty="0"/>
              <a:t>Enjeux</a:t>
            </a:r>
          </a:p>
        </p:txBody>
      </p:sp>
      <p:sp>
        <p:nvSpPr>
          <p:cNvPr id="3" name="Sous-titre 2">
            <a:extLst>
              <a:ext uri="{FF2B5EF4-FFF2-40B4-BE49-F238E27FC236}">
                <a16:creationId xmlns:a16="http://schemas.microsoft.com/office/drawing/2014/main" id="{A2D23413-C0E2-C141-1105-BA6CAC92E82B}"/>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274532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CA"/>
              <a:t>Regards vers l’avenir…</a:t>
            </a:r>
          </a:p>
        </p:txBody>
      </p:sp>
      <p:sp>
        <p:nvSpPr>
          <p:cNvPr id="5" name="Sous-titre 4"/>
          <p:cNvSpPr>
            <a:spLocks noGrp="1"/>
          </p:cNvSpPr>
          <p:nvPr>
            <p:ph type="subTitle" idx="1"/>
          </p:nvPr>
        </p:nvSpPr>
        <p:spPr/>
        <p:txBody>
          <a:bodyPr/>
          <a:lstStyle/>
          <a:p>
            <a:endParaRPr lang="fr-CA"/>
          </a:p>
        </p:txBody>
      </p:sp>
    </p:spTree>
    <p:extLst>
      <p:ext uri="{BB962C8B-B14F-4D97-AF65-F5344CB8AC3E}">
        <p14:creationId xmlns:p14="http://schemas.microsoft.com/office/powerpoint/2010/main" val="11845519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L’adoption du futur</a:t>
            </a:r>
          </a:p>
        </p:txBody>
      </p:sp>
      <p:sp>
        <p:nvSpPr>
          <p:cNvPr id="3" name="Espace réservé du contenu 2"/>
          <p:cNvSpPr>
            <a:spLocks noGrp="1"/>
          </p:cNvSpPr>
          <p:nvPr>
            <p:ph idx="1"/>
          </p:nvPr>
        </p:nvSpPr>
        <p:spPr/>
        <p:txBody>
          <a:bodyPr/>
          <a:lstStyle/>
          <a:p>
            <a:pPr marL="342900" indent="-342900">
              <a:buFont typeface="Calibri" pitchFamily="18" charset="2"/>
              <a:buChar char="-"/>
            </a:pPr>
            <a:r>
              <a:rPr lang="fr-CA" dirty="0"/>
              <a:t>Abolition complète de la confidentialité </a:t>
            </a:r>
            <a:endParaRPr lang="fr-FR" dirty="0"/>
          </a:p>
          <a:p>
            <a:pPr marL="342900" indent="-342900">
              <a:buFont typeface="Calibri" pitchFamily="18" charset="2"/>
              <a:buChar char="-"/>
            </a:pPr>
            <a:r>
              <a:rPr lang="fr-CA" dirty="0"/>
              <a:t>Droit à l'info / droit au contact géré par la DPJ</a:t>
            </a:r>
          </a:p>
          <a:p>
            <a:pPr marL="342900" indent="-342900">
              <a:buFont typeface="Calibri" pitchFamily="18" charset="2"/>
              <a:buChar char="-"/>
            </a:pPr>
            <a:r>
              <a:rPr lang="fr-CA" dirty="0"/>
              <a:t>Adoption simple</a:t>
            </a:r>
          </a:p>
          <a:p>
            <a:pPr marL="342900" indent="-342900">
              <a:buFont typeface="Calibri" pitchFamily="18" charset="2"/>
              <a:buChar char="-"/>
            </a:pPr>
            <a:r>
              <a:rPr lang="fr-CA" dirty="0"/>
              <a:t>Meilleure  coordination provinciale </a:t>
            </a:r>
          </a:p>
          <a:p>
            <a:pPr marL="342900" indent="-342900">
              <a:buFont typeface="Calibri" pitchFamily="18" charset="2"/>
              <a:buChar char="-"/>
            </a:pPr>
            <a:r>
              <a:rPr lang="fr-CA" dirty="0"/>
              <a:t>Santé Québec</a:t>
            </a:r>
          </a:p>
          <a:p>
            <a:pPr marL="342900" indent="-342900">
              <a:buFont typeface="Calibri" pitchFamily="18" charset="2"/>
              <a:buChar char="-"/>
            </a:pPr>
            <a:r>
              <a:rPr lang="fr-CA" dirty="0"/>
              <a:t>Gestation pour autrui </a:t>
            </a:r>
          </a:p>
          <a:p>
            <a:pPr marL="342900" indent="-342900">
              <a:buFont typeface="Calibri" pitchFamily="18" charset="2"/>
              <a:buChar char="-"/>
            </a:pPr>
            <a:r>
              <a:rPr lang="fr-CA" dirty="0"/>
              <a:t>Adoption internationale</a:t>
            </a:r>
          </a:p>
          <a:p>
            <a:pPr marL="342900" indent="-342900">
              <a:buFont typeface="Calibri" pitchFamily="18" charset="2"/>
              <a:buChar char="-"/>
            </a:pPr>
            <a:endParaRPr lang="fr-CA" dirty="0"/>
          </a:p>
        </p:txBody>
      </p:sp>
    </p:spTree>
    <p:extLst>
      <p:ext uri="{BB962C8B-B14F-4D97-AF65-F5344CB8AC3E}">
        <p14:creationId xmlns:p14="http://schemas.microsoft.com/office/powerpoint/2010/main" val="1476749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6F03C4-2554-EF07-9740-85339D4304CE}"/>
              </a:ext>
            </a:extLst>
          </p:cNvPr>
          <p:cNvSpPr>
            <a:spLocks noGrp="1"/>
          </p:cNvSpPr>
          <p:nvPr>
            <p:ph type="title"/>
          </p:nvPr>
        </p:nvSpPr>
        <p:spPr/>
        <p:txBody>
          <a:bodyPr/>
          <a:lstStyle/>
          <a:p>
            <a:r>
              <a:rPr lang="fr-FR"/>
              <a:t>Sondage</a:t>
            </a:r>
          </a:p>
        </p:txBody>
      </p:sp>
      <p:sp>
        <p:nvSpPr>
          <p:cNvPr id="3" name="Espace réservé du contenu 2">
            <a:extLst>
              <a:ext uri="{FF2B5EF4-FFF2-40B4-BE49-F238E27FC236}">
                <a16:creationId xmlns:a16="http://schemas.microsoft.com/office/drawing/2014/main" id="{417915B5-D983-1F18-F44B-A16A299AFB42}"/>
              </a:ext>
            </a:extLst>
          </p:cNvPr>
          <p:cNvSpPr>
            <a:spLocks noGrp="1"/>
          </p:cNvSpPr>
          <p:nvPr>
            <p:ph idx="1"/>
          </p:nvPr>
        </p:nvSpPr>
        <p:spPr/>
        <p:txBody>
          <a:bodyPr/>
          <a:lstStyle/>
          <a:p>
            <a:endParaRPr lang="fr-FR"/>
          </a:p>
        </p:txBody>
      </p:sp>
      <p:pic>
        <p:nvPicPr>
          <p:cNvPr id="5" name="Image 4" descr="Une image contenant croquis, conception, illustration&#10;&#10;Description générée automatiquement">
            <a:extLst>
              <a:ext uri="{FF2B5EF4-FFF2-40B4-BE49-F238E27FC236}">
                <a16:creationId xmlns:a16="http://schemas.microsoft.com/office/drawing/2014/main" id="{93017F40-AEC3-BE30-8BE6-471565FBE5D1}"/>
              </a:ext>
            </a:extLst>
          </p:cNvPr>
          <p:cNvPicPr>
            <a:picLocks noChangeAspect="1"/>
          </p:cNvPicPr>
          <p:nvPr/>
        </p:nvPicPr>
        <p:blipFill>
          <a:blip r:embed="rId3"/>
          <a:stretch>
            <a:fillRect/>
          </a:stretch>
        </p:blipFill>
        <p:spPr>
          <a:xfrm>
            <a:off x="3869268" y="2732623"/>
            <a:ext cx="2088620" cy="3272889"/>
          </a:xfrm>
          <a:prstGeom prst="rect">
            <a:avLst/>
          </a:prstGeom>
        </p:spPr>
      </p:pic>
      <p:sp>
        <p:nvSpPr>
          <p:cNvPr id="7" name="Parchemin vertical 3">
            <a:extLst>
              <a:ext uri="{FF2B5EF4-FFF2-40B4-BE49-F238E27FC236}">
                <a16:creationId xmlns:a16="http://schemas.microsoft.com/office/drawing/2014/main" id="{46BD3432-2569-DF67-91BF-E93F3520B132}"/>
              </a:ext>
            </a:extLst>
          </p:cNvPr>
          <p:cNvSpPr/>
          <p:nvPr/>
        </p:nvSpPr>
        <p:spPr>
          <a:xfrm>
            <a:off x="6098157" y="1122153"/>
            <a:ext cx="4943475" cy="440055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CA"/>
              <a:t>Êtes-vous en faveur de l'adoption simple?</a:t>
            </a:r>
          </a:p>
          <a:p>
            <a:pPr marL="342900" indent="-342900" algn="ctr">
              <a:buAutoNum type="alphaLcPeriod"/>
            </a:pPr>
            <a:r>
              <a:rPr lang="fr-CA"/>
              <a:t>Oui</a:t>
            </a:r>
          </a:p>
          <a:p>
            <a:pPr marL="342900" indent="-342900" algn="ctr">
              <a:buAutoNum type="alphaLcPeriod"/>
            </a:pPr>
            <a:r>
              <a:rPr lang="fr-CA"/>
              <a:t>Non</a:t>
            </a:r>
          </a:p>
          <a:p>
            <a:pPr marL="342900" indent="-342900" algn="ctr">
              <a:buAutoNum type="alphaLcPeriod"/>
            </a:pPr>
            <a:endParaRPr lang="fr-CA"/>
          </a:p>
          <a:p>
            <a:pPr algn="ctr"/>
            <a:r>
              <a:rPr lang="fr-CA"/>
              <a:t>Êtes-vous en faveur d'abolir la confidentialité en matière d'adoption?</a:t>
            </a:r>
          </a:p>
          <a:p>
            <a:pPr marL="342900" indent="-342900" algn="ctr">
              <a:buAutoNum type="alphaLcPeriod"/>
            </a:pPr>
            <a:r>
              <a:rPr lang="fr-CA"/>
              <a:t>Oui</a:t>
            </a:r>
          </a:p>
          <a:p>
            <a:pPr marL="342900" indent="-342900" algn="ctr">
              <a:buAutoNum type="alphaLcPeriod"/>
            </a:pPr>
            <a:r>
              <a:rPr lang="fr-CA"/>
              <a:t>Non</a:t>
            </a:r>
          </a:p>
        </p:txBody>
      </p:sp>
    </p:spTree>
    <p:extLst>
      <p:ext uri="{BB962C8B-B14F-4D97-AF65-F5344CB8AC3E}">
        <p14:creationId xmlns:p14="http://schemas.microsoft.com/office/powerpoint/2010/main" val="2219777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sondage</a:t>
            </a:r>
          </a:p>
        </p:txBody>
      </p:sp>
      <p:sp>
        <p:nvSpPr>
          <p:cNvPr id="3" name="Espace réservé du contenu 2"/>
          <p:cNvSpPr>
            <a:spLocks noGrp="1"/>
          </p:cNvSpPr>
          <p:nvPr>
            <p:ph idx="1"/>
          </p:nvPr>
        </p:nvSpPr>
        <p:spPr/>
        <p:txBody>
          <a:bodyPr/>
          <a:lstStyle/>
          <a:p>
            <a:r>
              <a:rPr lang="fr-CA"/>
              <a:t>Texte instruction pour questions durant la présentation avec code QR et lien URLL</a:t>
            </a:r>
          </a:p>
        </p:txBody>
      </p:sp>
      <p:pic>
        <p:nvPicPr>
          <p:cNvPr id="4" name="Image 3"/>
          <p:cNvPicPr>
            <a:picLocks noChangeAspect="1"/>
          </p:cNvPicPr>
          <p:nvPr/>
        </p:nvPicPr>
        <p:blipFill>
          <a:blip r:embed="rId3"/>
          <a:stretch>
            <a:fillRect/>
          </a:stretch>
        </p:blipFill>
        <p:spPr>
          <a:xfrm>
            <a:off x="4364662" y="3886200"/>
            <a:ext cx="1352456" cy="2119312"/>
          </a:xfrm>
          <a:prstGeom prst="rect">
            <a:avLst/>
          </a:prstGeom>
        </p:spPr>
      </p:pic>
    </p:spTree>
    <p:extLst>
      <p:ext uri="{BB962C8B-B14F-4D97-AF65-F5344CB8AC3E}">
        <p14:creationId xmlns:p14="http://schemas.microsoft.com/office/powerpoint/2010/main" val="23049092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B01CE7-1E96-0C53-D059-193F7D26D2F8}"/>
              </a:ext>
            </a:extLst>
          </p:cNvPr>
          <p:cNvSpPr>
            <a:spLocks noGrp="1"/>
          </p:cNvSpPr>
          <p:nvPr>
            <p:ph type="ctrTitle"/>
          </p:nvPr>
        </p:nvSpPr>
        <p:spPr/>
        <p:txBody>
          <a:bodyPr/>
          <a:lstStyle/>
          <a:p>
            <a:r>
              <a:rPr lang="fr-FR"/>
              <a:t>Questions ?</a:t>
            </a:r>
          </a:p>
        </p:txBody>
      </p:sp>
    </p:spTree>
    <p:extLst>
      <p:ext uri="{BB962C8B-B14F-4D97-AF65-F5344CB8AC3E}">
        <p14:creationId xmlns:p14="http://schemas.microsoft.com/office/powerpoint/2010/main" val="35179741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CA"/>
              <a:t>Merci! </a:t>
            </a:r>
          </a:p>
        </p:txBody>
      </p:sp>
      <p:sp>
        <p:nvSpPr>
          <p:cNvPr id="5" name="Sous-titre 4"/>
          <p:cNvSpPr>
            <a:spLocks noGrp="1"/>
          </p:cNvSpPr>
          <p:nvPr>
            <p:ph type="subTitle" idx="1"/>
          </p:nvPr>
        </p:nvSpPr>
        <p:spPr/>
        <p:txBody>
          <a:bodyPr/>
          <a:lstStyle/>
          <a:p>
            <a:endParaRPr lang="fr-CA"/>
          </a:p>
        </p:txBody>
      </p:sp>
    </p:spTree>
    <p:extLst>
      <p:ext uri="{BB962C8B-B14F-4D97-AF65-F5344CB8AC3E}">
        <p14:creationId xmlns:p14="http://schemas.microsoft.com/office/powerpoint/2010/main" val="2454268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3"/>
          <p:cNvGraphicFramePr>
            <a:graphicFrameLocks noGrp="1"/>
          </p:cNvGraphicFramePr>
          <p:nvPr>
            <p:ph idx="4294967295"/>
            <p:extLst>
              <p:ext uri="{D42A27DB-BD31-4B8C-83A1-F6EECF244321}">
                <p14:modId xmlns:p14="http://schemas.microsoft.com/office/powerpoint/2010/main" val="104671513"/>
              </p:ext>
            </p:extLst>
          </p:nvPr>
        </p:nvGraphicFramePr>
        <p:xfrm>
          <a:off x="1290638" y="1136650"/>
          <a:ext cx="10901362" cy="4635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71122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a:bodyPr>
          <a:lstStyle/>
          <a:p>
            <a:r>
              <a:rPr lang="fr-CA"/>
              <a:t>Consentement général à l’adoption:</a:t>
            </a:r>
          </a:p>
        </p:txBody>
      </p:sp>
      <p:sp>
        <p:nvSpPr>
          <p:cNvPr id="5" name="Sous-titre 4"/>
          <p:cNvSpPr>
            <a:spLocks noGrp="1"/>
          </p:cNvSpPr>
          <p:nvPr>
            <p:ph type="subTitle" idx="1"/>
          </p:nvPr>
        </p:nvSpPr>
        <p:spPr/>
        <p:txBody>
          <a:bodyPr>
            <a:normAutofit fontScale="77500" lnSpcReduction="20000"/>
          </a:bodyPr>
          <a:lstStyle/>
          <a:p>
            <a:r>
              <a:rPr lang="fr-CA" sz="4000"/>
              <a:t>Processus pris en charge par « le clinique » (service adoption des CISSS / CIUSSS)</a:t>
            </a:r>
          </a:p>
        </p:txBody>
      </p:sp>
    </p:spTree>
    <p:extLst>
      <p:ext uri="{BB962C8B-B14F-4D97-AF65-F5344CB8AC3E}">
        <p14:creationId xmlns:p14="http://schemas.microsoft.com/office/powerpoint/2010/main" val="2607459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Consentement</a:t>
            </a:r>
          </a:p>
        </p:txBody>
      </p:sp>
      <p:sp>
        <p:nvSpPr>
          <p:cNvPr id="3" name="Espace réservé du contenu 2"/>
          <p:cNvSpPr>
            <a:spLocks noGrp="1"/>
          </p:cNvSpPr>
          <p:nvPr>
            <p:ph idx="1"/>
          </p:nvPr>
        </p:nvSpPr>
        <p:spPr>
          <a:xfrm>
            <a:off x="3869268" y="864108"/>
            <a:ext cx="7315200" cy="1279017"/>
          </a:xfrm>
        </p:spPr>
        <p:txBody>
          <a:bodyPr>
            <a:normAutofit lnSpcReduction="10000"/>
          </a:bodyPr>
          <a:lstStyle/>
          <a:p>
            <a:r>
              <a:rPr lang="fr-CA" sz="3200"/>
              <a:t>Consentement à l’adoption avec reconnaissance du lien préexistant de filiation</a:t>
            </a:r>
          </a:p>
        </p:txBody>
      </p:sp>
      <p:sp>
        <p:nvSpPr>
          <p:cNvPr id="4" name="Explosion 2 3"/>
          <p:cNvSpPr/>
          <p:nvPr/>
        </p:nvSpPr>
        <p:spPr>
          <a:xfrm>
            <a:off x="440269" y="0"/>
            <a:ext cx="3943350" cy="2100262"/>
          </a:xfrm>
          <a:prstGeom prst="irregularSeal2">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r>
              <a:rPr lang="fr-CA"/>
              <a:t>Nouveau</a:t>
            </a:r>
          </a:p>
          <a:p>
            <a:pPr algn="ctr"/>
            <a:r>
              <a:rPr lang="fr-CA"/>
              <a:t>Depuis 2017</a:t>
            </a:r>
          </a:p>
        </p:txBody>
      </p:sp>
      <p:pic>
        <p:nvPicPr>
          <p:cNvPr id="13" name="Image 12"/>
          <p:cNvPicPr>
            <a:picLocks noChangeAspect="1"/>
          </p:cNvPicPr>
          <p:nvPr/>
        </p:nvPicPr>
        <p:blipFill>
          <a:blip r:embed="rId3"/>
          <a:stretch>
            <a:fillRect/>
          </a:stretch>
        </p:blipFill>
        <p:spPr>
          <a:xfrm>
            <a:off x="3869268" y="2732623"/>
            <a:ext cx="2088620" cy="3272889"/>
          </a:xfrm>
          <a:prstGeom prst="rect">
            <a:avLst/>
          </a:prstGeom>
        </p:spPr>
      </p:pic>
      <p:sp>
        <p:nvSpPr>
          <p:cNvPr id="14" name="Parchemin vertical 13"/>
          <p:cNvSpPr/>
          <p:nvPr/>
        </p:nvSpPr>
        <p:spPr>
          <a:xfrm>
            <a:off x="5843587" y="2600325"/>
            <a:ext cx="5900737" cy="3405187"/>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CA"/>
              <a:t>Avez-vous participé à une adoption suivant un consentement à l’adoption avec reconnaissance du lien préexistant de filiation?</a:t>
            </a:r>
          </a:p>
          <a:p>
            <a:pPr marL="342900" indent="-342900" algn="ctr">
              <a:buAutoNum type="alphaUcPeriod"/>
            </a:pPr>
            <a:r>
              <a:rPr lang="fr-CA"/>
              <a:t>Oui, à plusieurs reprises (</a:t>
            </a:r>
            <a:r>
              <a:rPr lang="fr-CA" err="1"/>
              <a:t>avocat.e</a:t>
            </a:r>
            <a:r>
              <a:rPr lang="fr-CA"/>
              <a:t> / </a:t>
            </a:r>
            <a:r>
              <a:rPr lang="fr-CA" err="1"/>
              <a:t>intervenant.e</a:t>
            </a:r>
            <a:r>
              <a:rPr lang="fr-CA"/>
              <a:t>)</a:t>
            </a:r>
          </a:p>
          <a:p>
            <a:pPr marL="342900" indent="-342900" algn="ctr">
              <a:buAutoNum type="alphaUcPeriod"/>
            </a:pPr>
            <a:r>
              <a:rPr lang="fr-CA"/>
              <a:t>Oui à une ou quelques </a:t>
            </a:r>
            <a:r>
              <a:rPr lang="fr-CA" err="1"/>
              <a:t>reprise.s</a:t>
            </a:r>
            <a:r>
              <a:rPr lang="fr-CA"/>
              <a:t> (</a:t>
            </a:r>
            <a:r>
              <a:rPr lang="fr-CA" err="1"/>
              <a:t>avocat.e</a:t>
            </a:r>
            <a:r>
              <a:rPr lang="fr-CA"/>
              <a:t> / </a:t>
            </a:r>
            <a:r>
              <a:rPr lang="fr-CA" err="1"/>
              <a:t>intervenant.e</a:t>
            </a:r>
            <a:r>
              <a:rPr lang="fr-CA"/>
              <a:t>)</a:t>
            </a:r>
          </a:p>
          <a:p>
            <a:pPr marL="342900" indent="-342900" algn="ctr">
              <a:buAutoNum type="alphaUcPeriod"/>
            </a:pPr>
            <a:r>
              <a:rPr lang="fr-CA"/>
              <a:t>Oui en tant que FA</a:t>
            </a:r>
          </a:p>
          <a:p>
            <a:pPr marL="342900" indent="-342900" algn="ctr">
              <a:buAutoNum type="alphaUcPeriod"/>
            </a:pPr>
            <a:r>
              <a:rPr lang="fr-CA"/>
              <a:t>Non.</a:t>
            </a:r>
          </a:p>
        </p:txBody>
      </p:sp>
    </p:spTree>
    <p:extLst>
      <p:ext uri="{BB962C8B-B14F-4D97-AF65-F5344CB8AC3E}">
        <p14:creationId xmlns:p14="http://schemas.microsoft.com/office/powerpoint/2010/main" val="315323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a:bodyPr>
          <a:lstStyle/>
          <a:p>
            <a:r>
              <a:rPr lang="fr-CA"/>
              <a:t>Déclaration d’admissibilité à l’adoption (DAA)</a:t>
            </a:r>
          </a:p>
        </p:txBody>
      </p:sp>
      <p:sp>
        <p:nvSpPr>
          <p:cNvPr id="5" name="Sous-titre 4"/>
          <p:cNvSpPr>
            <a:spLocks noGrp="1"/>
          </p:cNvSpPr>
          <p:nvPr>
            <p:ph type="subTitle" idx="1"/>
          </p:nvPr>
        </p:nvSpPr>
        <p:spPr/>
        <p:txBody>
          <a:bodyPr/>
          <a:lstStyle/>
          <a:p>
            <a:r>
              <a:rPr lang="fr-CA"/>
              <a:t>Première étape du processus judiciaire</a:t>
            </a:r>
          </a:p>
        </p:txBody>
      </p:sp>
    </p:spTree>
    <p:extLst>
      <p:ext uri="{BB962C8B-B14F-4D97-AF65-F5344CB8AC3E}">
        <p14:creationId xmlns:p14="http://schemas.microsoft.com/office/powerpoint/2010/main" val="216624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DAA</a:t>
            </a:r>
            <a:br>
              <a:rPr lang="fr-CA"/>
            </a:br>
            <a:endParaRPr lang="fr-CA"/>
          </a:p>
        </p:txBody>
      </p:sp>
      <p:sp>
        <p:nvSpPr>
          <p:cNvPr id="6" name="Espace réservé du contenu 5"/>
          <p:cNvSpPr>
            <a:spLocks noGrp="1"/>
          </p:cNvSpPr>
          <p:nvPr>
            <p:ph idx="1"/>
          </p:nvPr>
        </p:nvSpPr>
        <p:spPr>
          <a:xfrm>
            <a:off x="3649709" y="1019091"/>
            <a:ext cx="7315200" cy="5120640"/>
          </a:xfrm>
        </p:spPr>
        <p:txBody>
          <a:bodyPr/>
          <a:lstStyle/>
          <a:p>
            <a:pPr marL="0" indent="0">
              <a:buNone/>
            </a:pPr>
            <a:r>
              <a:rPr lang="fr-CA" b="1"/>
              <a:t>Cour d’appel:</a:t>
            </a:r>
          </a:p>
          <a:p>
            <a:pPr marL="0" indent="0">
              <a:buNone/>
            </a:pPr>
            <a:r>
              <a:rPr lang="fr-CA" b="1"/>
              <a:t>3 critères cumulatifs pour déclarer un enfant admissible à l’adoption:</a:t>
            </a:r>
          </a:p>
          <a:p>
            <a:pPr>
              <a:buFont typeface="Wingdings" panose="05000000000000000000" pitchFamily="2" charset="2"/>
              <a:buChar char="v"/>
            </a:pPr>
            <a:r>
              <a:rPr lang="fr-CA"/>
              <a:t> Non </a:t>
            </a:r>
            <a:r>
              <a:rPr lang="fr-CA" err="1"/>
              <a:t>assumation</a:t>
            </a:r>
            <a:r>
              <a:rPr lang="fr-CA"/>
              <a:t> dans les 6 mois précédant la signification</a:t>
            </a:r>
          </a:p>
          <a:p>
            <a:pPr>
              <a:buFont typeface="Wingdings" panose="05000000000000000000" pitchFamily="2" charset="2"/>
              <a:buChar char="v"/>
            </a:pPr>
            <a:r>
              <a:rPr lang="fr-CA"/>
              <a:t> Improbabilité de reprise en charge </a:t>
            </a:r>
          </a:p>
          <a:p>
            <a:pPr>
              <a:buFont typeface="Wingdings" panose="05000000000000000000" pitchFamily="2" charset="2"/>
              <a:buChar char="v"/>
            </a:pPr>
            <a:r>
              <a:rPr lang="fr-CA"/>
              <a:t>Intérêt de l’enfant</a:t>
            </a:r>
          </a:p>
        </p:txBody>
      </p:sp>
    </p:spTree>
    <p:extLst>
      <p:ext uri="{BB962C8B-B14F-4D97-AF65-F5344CB8AC3E}">
        <p14:creationId xmlns:p14="http://schemas.microsoft.com/office/powerpoint/2010/main" val="671806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a:t>Processus judiciaire distinct d’une région à l’autre</a:t>
            </a:r>
          </a:p>
        </p:txBody>
      </p:sp>
      <p:sp>
        <p:nvSpPr>
          <p:cNvPr id="3" name="Espace réservé du contenu 2"/>
          <p:cNvSpPr>
            <a:spLocks noGrp="1"/>
          </p:cNvSpPr>
          <p:nvPr>
            <p:ph idx="1"/>
          </p:nvPr>
        </p:nvSpPr>
        <p:spPr>
          <a:xfrm>
            <a:off x="3188542" y="537906"/>
            <a:ext cx="7315200" cy="5120640"/>
          </a:xfrm>
        </p:spPr>
        <p:txBody>
          <a:bodyPr/>
          <a:lstStyle/>
          <a:p>
            <a:r>
              <a:rPr lang="fr-CA" dirty="0"/>
              <a:t>Ex: salle distincte à Montréal</a:t>
            </a:r>
          </a:p>
          <a:p>
            <a:r>
              <a:rPr lang="fr-CA" dirty="0"/>
              <a:t>Ex: autorité parentale à la FA ou à la DPJ</a:t>
            </a:r>
          </a:p>
          <a:p>
            <a:r>
              <a:rPr lang="fr-CA" dirty="0"/>
              <a:t>Ex: continuum est différent</a:t>
            </a:r>
          </a:p>
          <a:p>
            <a:r>
              <a:rPr lang="fr-CA" dirty="0"/>
              <a:t>Ex: présence des demandeurs-adoptants à l'OPA / DAA</a:t>
            </a:r>
          </a:p>
          <a:p>
            <a:r>
              <a:rPr lang="fr-CA" dirty="0"/>
              <a:t>Ex: présence du contentieux à la demande en adoption</a:t>
            </a:r>
          </a:p>
        </p:txBody>
      </p:sp>
    </p:spTree>
    <p:extLst>
      <p:ext uri="{BB962C8B-B14F-4D97-AF65-F5344CB8AC3E}">
        <p14:creationId xmlns:p14="http://schemas.microsoft.com/office/powerpoint/2010/main" val="3152191167"/>
      </p:ext>
    </p:extLst>
  </p:cSld>
  <p:clrMapOvr>
    <a:masterClrMapping/>
  </p:clrMapOvr>
</p:sld>
</file>

<file path=ppt/theme/theme1.xml><?xml version="1.0" encoding="utf-8"?>
<a:theme xmlns:a="http://schemas.openxmlformats.org/drawingml/2006/main" name="Cadre">
  <a:themeElements>
    <a:clrScheme name="Cadr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adr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4517A2E9289C45ADF6B078DD63E638" ma:contentTypeVersion="19" ma:contentTypeDescription="Crée un document." ma:contentTypeScope="" ma:versionID="35feb69383daeb928280a289f7674ef5">
  <xsd:schema xmlns:xsd="http://www.w3.org/2001/XMLSchema" xmlns:xs="http://www.w3.org/2001/XMLSchema" xmlns:p="http://schemas.microsoft.com/office/2006/metadata/properties" xmlns:ns2="1384fbfa-0805-4455-a94b-1c2365ea03f5" xmlns:ns3="f531cd5b-284f-4d42-ab7e-e036e95e5fb2" targetNamespace="http://schemas.microsoft.com/office/2006/metadata/properties" ma:root="true" ma:fieldsID="bd6d79541311c34fe5436a9d57cba602" ns2:_="" ns3:_="">
    <xsd:import namespace="1384fbfa-0805-4455-a94b-1c2365ea03f5"/>
    <xsd:import namespace="f531cd5b-284f-4d42-ab7e-e036e95e5fb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_Flow_SignoffStatu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84fbfa-0805-4455-a94b-1c2365ea03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Balises d’images" ma:readOnly="false" ma:fieldId="{5cf76f15-5ced-4ddc-b409-7134ff3c332f}" ma:taxonomyMulti="true" ma:sspId="2cd9ced9-9224-4d4a-9516-be0dd958f085"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_Flow_SignoffStatus" ma:index="25" nillable="true" ma:displayName="État de validation" ma:internalName="_x00c9_tat_x0020_de_x0020_validation">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31cd5b-284f-4d42-ab7e-e036e95e5fb2"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2" nillable="true" ma:displayName="Taxonomy Catch All Column" ma:hidden="true" ma:list="{d517cb46-50f1-4aad-b02a-558cd4a9ae5f}" ma:internalName="TaxCatchAll" ma:showField="CatchAllData" ma:web="f531cd5b-284f-4d42-ab7e-e036e95e5f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1E7F92-225A-4AC2-A23B-72A6156B34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84fbfa-0805-4455-a94b-1c2365ea03f5"/>
    <ds:schemaRef ds:uri="f531cd5b-284f-4d42-ab7e-e036e95e5f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9C12BF-3569-463D-A8D8-55C1AC4786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TM03457475[[fn=Cadre]]</Template>
  <TotalTime>35</TotalTime>
  <Words>4045</Words>
  <Application>Microsoft Office PowerPoint</Application>
  <PresentationFormat>Grand écran</PresentationFormat>
  <Paragraphs>326</Paragraphs>
  <Slides>31</Slides>
  <Notes>28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31</vt:i4>
      </vt:variant>
    </vt:vector>
  </HeadingPairs>
  <TitlesOfParts>
    <vt:vector size="37" baseType="lpstr">
      <vt:lpstr>Calibri</vt:lpstr>
      <vt:lpstr>Corbel</vt:lpstr>
      <vt:lpstr>Wingdings</vt:lpstr>
      <vt:lpstr>Wingdings 2</vt:lpstr>
      <vt:lpstr>Wingdings,Sans-Serif</vt:lpstr>
      <vt:lpstr>Cadre</vt:lpstr>
      <vt:lpstr>L’adoption en 2024 :  réalités, opportunités et enjeux </vt:lpstr>
      <vt:lpstr>Panélistes </vt:lpstr>
      <vt:lpstr>sondage</vt:lpstr>
      <vt:lpstr>Présentation PowerPoint</vt:lpstr>
      <vt:lpstr>Consentement général à l’adoption:</vt:lpstr>
      <vt:lpstr>Consentement</vt:lpstr>
      <vt:lpstr>Déclaration d’admissibilité à l’adoption (DAA)</vt:lpstr>
      <vt:lpstr>DAA </vt:lpstr>
      <vt:lpstr>Processus judiciaire distinct d’une région à l’autre</vt:lpstr>
      <vt:lpstr>DAA</vt:lpstr>
      <vt:lpstr>Ordonnance de placement (OPA)</vt:lpstr>
      <vt:lpstr>OPA </vt:lpstr>
      <vt:lpstr>OPA </vt:lpstr>
      <vt:lpstr>OPA</vt:lpstr>
      <vt:lpstr>OPA</vt:lpstr>
      <vt:lpstr>Demande en adoption</vt:lpstr>
      <vt:lpstr>Adoption</vt:lpstr>
      <vt:lpstr>Adoption</vt:lpstr>
      <vt:lpstr>Connaissance des origines</vt:lpstr>
      <vt:lpstr>Connaissance des origines</vt:lpstr>
      <vt:lpstr>PL2 ouvre les valves...</vt:lpstr>
      <vt:lpstr>L’adoption au Québec en chiffres</vt:lpstr>
      <vt:lpstr>Présentation PowerPoint</vt:lpstr>
      <vt:lpstr>Disparités</vt:lpstr>
      <vt:lpstr>Enfants autochtones </vt:lpstr>
      <vt:lpstr>Enjeux</vt:lpstr>
      <vt:lpstr>Regards vers l’avenir…</vt:lpstr>
      <vt:lpstr>L’adoption du futur</vt:lpstr>
      <vt:lpstr>Sondage</vt:lpstr>
      <vt:lpstr>Questions ?</vt:lpstr>
      <vt:lpstr>Merci! </vt:lpstr>
    </vt:vector>
  </TitlesOfParts>
  <Company>CIUSSS Centre-Sud-de-l'Ile-de-Montreal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L’adoption : réalités, opportunités et enjeux</dc:title>
  <dc:creator>Marie-Aimee Beaulac</dc:creator>
  <cp:lastModifiedBy>Marie-Claude Leblanc</cp:lastModifiedBy>
  <cp:revision>347</cp:revision>
  <dcterms:created xsi:type="dcterms:W3CDTF">2024-04-15T13:12:42Z</dcterms:created>
  <dcterms:modified xsi:type="dcterms:W3CDTF">2024-06-19T13:46:33Z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JCWorkbookID">
    <vt:lpwstr>61aa49ee-293d-4d4d-b9db-b421b9be9603</vt:lpwstr>
  </property>
  <property fmtid="{D5CDD505-2E9C-101B-9397-08002B2CF9AE}" pid="3" name="MSIP_Label_6a7d8d5d-78e2-4a62-9fcd-016eb5e4c57c_Enabled">
    <vt:lpwstr>true</vt:lpwstr>
  </property>
  <property fmtid="{D5CDD505-2E9C-101B-9397-08002B2CF9AE}" pid="4" name="MSIP_Label_6a7d8d5d-78e2-4a62-9fcd-016eb5e4c57c_SetDate">
    <vt:lpwstr>2024-04-16T12:43:46Z</vt:lpwstr>
  </property>
  <property fmtid="{D5CDD505-2E9C-101B-9397-08002B2CF9AE}" pid="5" name="MSIP_Label_6a7d8d5d-78e2-4a62-9fcd-016eb5e4c57c_Method">
    <vt:lpwstr>Standard</vt:lpwstr>
  </property>
  <property fmtid="{D5CDD505-2E9C-101B-9397-08002B2CF9AE}" pid="6" name="MSIP_Label_6a7d8d5d-78e2-4a62-9fcd-016eb5e4c57c_Name">
    <vt:lpwstr>Général</vt:lpwstr>
  </property>
  <property fmtid="{D5CDD505-2E9C-101B-9397-08002B2CF9AE}" pid="7" name="MSIP_Label_6a7d8d5d-78e2-4a62-9fcd-016eb5e4c57c_SiteId">
    <vt:lpwstr>06e1fe28-5f8b-4075-bf6c-ae24be1a7992</vt:lpwstr>
  </property>
  <property fmtid="{D5CDD505-2E9C-101B-9397-08002B2CF9AE}" pid="8" name="MSIP_Label_6a7d8d5d-78e2-4a62-9fcd-016eb5e4c57c_ActionId">
    <vt:lpwstr>45eb41e5-1190-4e3f-8920-d2a53462d693</vt:lpwstr>
  </property>
  <property fmtid="{D5CDD505-2E9C-101B-9397-08002B2CF9AE}" pid="9" name="MSIP_Label_6a7d8d5d-78e2-4a62-9fcd-016eb5e4c57c_ContentBits">
    <vt:lpwstr>0</vt:lpwstr>
  </property>
</Properties>
</file>